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62" r:id="rId2"/>
    <p:sldId id="258" r:id="rId3"/>
    <p:sldId id="259" r:id="rId4"/>
    <p:sldId id="260" r:id="rId5"/>
    <p:sldId id="261" r:id="rId6"/>
    <p:sldId id="324" r:id="rId7"/>
    <p:sldId id="266" r:id="rId8"/>
    <p:sldId id="315" r:id="rId9"/>
    <p:sldId id="263" r:id="rId10"/>
    <p:sldId id="264" r:id="rId11"/>
    <p:sldId id="267" r:id="rId12"/>
    <p:sldId id="32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7" r:id="rId40"/>
    <p:sldId id="300" r:id="rId41"/>
    <p:sldId id="304" r:id="rId42"/>
    <p:sldId id="306" r:id="rId43"/>
    <p:sldId id="314" r:id="rId44"/>
    <p:sldId id="309" r:id="rId45"/>
    <p:sldId id="310" r:id="rId46"/>
    <p:sldId id="317" r:id="rId47"/>
    <p:sldId id="318" r:id="rId48"/>
    <p:sldId id="319" r:id="rId49"/>
    <p:sldId id="320" r:id="rId50"/>
    <p:sldId id="321" r:id="rId51"/>
    <p:sldId id="326" r:id="rId52"/>
    <p:sldId id="327" r:id="rId53"/>
    <p:sldId id="328" r:id="rId54"/>
    <p:sldId id="329"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6220" autoAdjust="0"/>
  </p:normalViewPr>
  <p:slideViewPr>
    <p:cSldViewPr snapToGrid="0" snapToObject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F67BA-D7E1-4D2F-BED9-9AB263AB5C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5DF82CBF-81EA-4D47-8F78-D34E9CD13371}">
      <dgm:prSet phldrT="[Texte]"/>
      <dgm:spPr/>
      <dgm:t>
        <a:bodyPr/>
        <a:lstStyle/>
        <a:p>
          <a:r>
            <a:rPr lang="fr-FR" dirty="0"/>
            <a:t>1</a:t>
          </a:r>
        </a:p>
      </dgm:t>
    </dgm:pt>
    <dgm:pt modelId="{062D0C0C-5994-44AB-B411-BFBB8E0D238E}" type="parTrans" cxnId="{0343A2FC-7A86-406F-9921-89AF016DD5BF}">
      <dgm:prSet/>
      <dgm:spPr/>
      <dgm:t>
        <a:bodyPr/>
        <a:lstStyle/>
        <a:p>
          <a:endParaRPr lang="fr-FR"/>
        </a:p>
      </dgm:t>
    </dgm:pt>
    <dgm:pt modelId="{19F69350-D5F7-4429-85FA-1D668591E8CE}" type="sibTrans" cxnId="{0343A2FC-7A86-406F-9921-89AF016DD5BF}">
      <dgm:prSet/>
      <dgm:spPr/>
      <dgm:t>
        <a:bodyPr/>
        <a:lstStyle/>
        <a:p>
          <a:endParaRPr lang="fr-FR"/>
        </a:p>
      </dgm:t>
    </dgm:pt>
    <dgm:pt modelId="{8A226CDE-22E2-4A44-8DC7-A26D46BC87F4}">
      <dgm:prSet phldrT="[Texte]"/>
      <dgm:spPr/>
      <dgm:t>
        <a:bodyPr/>
        <a:lstStyle/>
        <a:p>
          <a:r>
            <a:rPr lang="fr-FR" dirty="0"/>
            <a:t>L’intégration de l’entreprise dans son environnement</a:t>
          </a:r>
        </a:p>
      </dgm:t>
    </dgm:pt>
    <dgm:pt modelId="{7AF2F036-1414-4B37-AF1E-E256CA8E5AB4}" type="parTrans" cxnId="{443DB834-8EB9-462F-A5F6-1BA206C31040}">
      <dgm:prSet/>
      <dgm:spPr/>
      <dgm:t>
        <a:bodyPr/>
        <a:lstStyle/>
        <a:p>
          <a:endParaRPr lang="fr-FR"/>
        </a:p>
      </dgm:t>
    </dgm:pt>
    <dgm:pt modelId="{AD89FF94-CD90-4EF5-AC81-A3C5A11DCD39}" type="sibTrans" cxnId="{443DB834-8EB9-462F-A5F6-1BA206C31040}">
      <dgm:prSet/>
      <dgm:spPr/>
      <dgm:t>
        <a:bodyPr/>
        <a:lstStyle/>
        <a:p>
          <a:endParaRPr lang="fr-FR"/>
        </a:p>
      </dgm:t>
    </dgm:pt>
    <dgm:pt modelId="{E1AAB0D4-6EA4-466A-A62C-1BF7F325CFA0}">
      <dgm:prSet phldrT="[Texte]"/>
      <dgm:spPr/>
      <dgm:t>
        <a:bodyPr/>
        <a:lstStyle/>
        <a:p>
          <a:r>
            <a:rPr lang="fr-FR" dirty="0"/>
            <a:t>2</a:t>
          </a:r>
        </a:p>
      </dgm:t>
    </dgm:pt>
    <dgm:pt modelId="{DA5FF80A-19F9-4C0F-94EF-0B739EBA9D73}" type="parTrans" cxnId="{8E955C2E-4C0C-4017-A9BA-1896CC7E79CC}">
      <dgm:prSet/>
      <dgm:spPr/>
      <dgm:t>
        <a:bodyPr/>
        <a:lstStyle/>
        <a:p>
          <a:endParaRPr lang="fr-FR"/>
        </a:p>
      </dgm:t>
    </dgm:pt>
    <dgm:pt modelId="{8D441198-964E-485E-A6A8-2C9B58642CF9}" type="sibTrans" cxnId="{8E955C2E-4C0C-4017-A9BA-1896CC7E79CC}">
      <dgm:prSet/>
      <dgm:spPr/>
      <dgm:t>
        <a:bodyPr/>
        <a:lstStyle/>
        <a:p>
          <a:endParaRPr lang="fr-FR"/>
        </a:p>
      </dgm:t>
    </dgm:pt>
    <dgm:pt modelId="{BA43DEFD-59CA-49AF-882C-8E558BDBA8F6}">
      <dgm:prSet phldrT="[Texte]"/>
      <dgm:spPr/>
      <dgm:t>
        <a:bodyPr/>
        <a:lstStyle/>
        <a:p>
          <a:r>
            <a:rPr lang="fr-FR" dirty="0"/>
            <a:t>La régulation de l’activité économique</a:t>
          </a:r>
        </a:p>
      </dgm:t>
    </dgm:pt>
    <dgm:pt modelId="{A6B271B7-9A15-4EB9-A198-84BC76CED2B6}" type="parTrans" cxnId="{50205369-226D-44CF-B054-47959B5CA41D}">
      <dgm:prSet/>
      <dgm:spPr/>
      <dgm:t>
        <a:bodyPr/>
        <a:lstStyle/>
        <a:p>
          <a:endParaRPr lang="fr-FR"/>
        </a:p>
      </dgm:t>
    </dgm:pt>
    <dgm:pt modelId="{B9B752ED-AA36-4E34-852F-98021F27B003}" type="sibTrans" cxnId="{50205369-226D-44CF-B054-47959B5CA41D}">
      <dgm:prSet/>
      <dgm:spPr/>
      <dgm:t>
        <a:bodyPr/>
        <a:lstStyle/>
        <a:p>
          <a:endParaRPr lang="fr-FR"/>
        </a:p>
      </dgm:t>
    </dgm:pt>
    <dgm:pt modelId="{544DFB46-EEA8-4D98-AAE0-04BB0C44FC6C}">
      <dgm:prSet phldrT="[Texte]"/>
      <dgm:spPr/>
      <dgm:t>
        <a:bodyPr/>
        <a:lstStyle/>
        <a:p>
          <a:r>
            <a:rPr lang="fr-FR" dirty="0"/>
            <a:t>3</a:t>
          </a:r>
        </a:p>
      </dgm:t>
    </dgm:pt>
    <dgm:pt modelId="{41ACD3F9-40EC-4F89-B10A-40FDC34B3B41}" type="parTrans" cxnId="{57E22739-3BB9-48D4-BFAC-31AE489A3FCD}">
      <dgm:prSet/>
      <dgm:spPr/>
      <dgm:t>
        <a:bodyPr/>
        <a:lstStyle/>
        <a:p>
          <a:endParaRPr lang="fr-FR"/>
        </a:p>
      </dgm:t>
    </dgm:pt>
    <dgm:pt modelId="{6D8D7B25-7D3F-441A-AC71-049FB8E6B74C}" type="sibTrans" cxnId="{57E22739-3BB9-48D4-BFAC-31AE489A3FCD}">
      <dgm:prSet/>
      <dgm:spPr/>
      <dgm:t>
        <a:bodyPr/>
        <a:lstStyle/>
        <a:p>
          <a:endParaRPr lang="fr-FR"/>
        </a:p>
      </dgm:t>
    </dgm:pt>
    <dgm:pt modelId="{693D8B12-91B5-4F0A-876D-A07B78755785}">
      <dgm:prSet phldrT="[Texte]"/>
      <dgm:spPr/>
      <dgm:t>
        <a:bodyPr/>
        <a:lstStyle/>
        <a:p>
          <a:r>
            <a:rPr lang="fr-FR" dirty="0"/>
            <a:t>L’organisation de l’activité de l’entreprise</a:t>
          </a:r>
        </a:p>
      </dgm:t>
    </dgm:pt>
    <dgm:pt modelId="{F6E6CC9E-5D26-460C-A886-6FB593D5A157}" type="parTrans" cxnId="{A7E7FDCD-DDCA-4B64-AD2A-85C853C71D8F}">
      <dgm:prSet/>
      <dgm:spPr/>
      <dgm:t>
        <a:bodyPr/>
        <a:lstStyle/>
        <a:p>
          <a:endParaRPr lang="fr-FR"/>
        </a:p>
      </dgm:t>
    </dgm:pt>
    <dgm:pt modelId="{39165E21-8A92-4476-B3BF-0C172BABC8CA}" type="sibTrans" cxnId="{A7E7FDCD-DDCA-4B64-AD2A-85C853C71D8F}">
      <dgm:prSet/>
      <dgm:spPr/>
      <dgm:t>
        <a:bodyPr/>
        <a:lstStyle/>
        <a:p>
          <a:endParaRPr lang="fr-FR"/>
        </a:p>
      </dgm:t>
    </dgm:pt>
    <dgm:pt modelId="{296D6636-F232-448B-AF49-F30008D6E522}">
      <dgm:prSet phldrT="[Texte]"/>
      <dgm:spPr/>
      <dgm:t>
        <a:bodyPr/>
        <a:lstStyle/>
        <a:p>
          <a:r>
            <a:rPr lang="fr-FR" dirty="0"/>
            <a:t>4</a:t>
          </a:r>
        </a:p>
      </dgm:t>
    </dgm:pt>
    <dgm:pt modelId="{62A351ED-79AC-4140-8189-F131A413BC63}" type="parTrans" cxnId="{6029E8C3-0EF4-4777-B2FF-304AC26BAF4D}">
      <dgm:prSet/>
      <dgm:spPr/>
      <dgm:t>
        <a:bodyPr/>
        <a:lstStyle/>
        <a:p>
          <a:endParaRPr lang="fr-FR"/>
        </a:p>
      </dgm:t>
    </dgm:pt>
    <dgm:pt modelId="{6B5748FE-339F-4660-BB79-395A857D4866}" type="sibTrans" cxnId="{6029E8C3-0EF4-4777-B2FF-304AC26BAF4D}">
      <dgm:prSet/>
      <dgm:spPr/>
      <dgm:t>
        <a:bodyPr/>
        <a:lstStyle/>
        <a:p>
          <a:endParaRPr lang="fr-FR"/>
        </a:p>
      </dgm:t>
    </dgm:pt>
    <dgm:pt modelId="{349A1676-91DC-4014-B15F-D46D123BBA0D}">
      <dgm:prSet phldrT="[Texte]"/>
      <dgm:spPr/>
      <dgm:t>
        <a:bodyPr/>
        <a:lstStyle/>
        <a:p>
          <a:r>
            <a:rPr lang="fr-FR" dirty="0"/>
            <a:t>L’impact du numérique sur la vie de l’entreprise</a:t>
          </a:r>
        </a:p>
      </dgm:t>
    </dgm:pt>
    <dgm:pt modelId="{93A594EB-9221-43D2-8212-761494CCF3AA}" type="parTrans" cxnId="{3C7FC8A0-3D6E-4BB3-B15E-B00E55106CB1}">
      <dgm:prSet/>
      <dgm:spPr/>
      <dgm:t>
        <a:bodyPr/>
        <a:lstStyle/>
        <a:p>
          <a:endParaRPr lang="fr-FR"/>
        </a:p>
      </dgm:t>
    </dgm:pt>
    <dgm:pt modelId="{3C9A769D-BEBE-4967-8DED-D904665E31DA}" type="sibTrans" cxnId="{3C7FC8A0-3D6E-4BB3-B15E-B00E55106CB1}">
      <dgm:prSet/>
      <dgm:spPr/>
      <dgm:t>
        <a:bodyPr/>
        <a:lstStyle/>
        <a:p>
          <a:endParaRPr lang="fr-FR"/>
        </a:p>
      </dgm:t>
    </dgm:pt>
    <dgm:pt modelId="{50980AF8-1C59-43BF-B69D-C450BD12190E}">
      <dgm:prSet phldrT="[Texte]"/>
      <dgm:spPr/>
      <dgm:t>
        <a:bodyPr/>
        <a:lstStyle/>
        <a:p>
          <a:r>
            <a:rPr lang="fr-FR" dirty="0"/>
            <a:t>5</a:t>
          </a:r>
        </a:p>
      </dgm:t>
    </dgm:pt>
    <dgm:pt modelId="{955852B2-427C-41D8-85D8-3B655949254F}" type="parTrans" cxnId="{35B10FE1-22DA-47F5-B449-3F268B06BF60}">
      <dgm:prSet/>
      <dgm:spPr/>
      <dgm:t>
        <a:bodyPr/>
        <a:lstStyle/>
        <a:p>
          <a:endParaRPr lang="fr-FR"/>
        </a:p>
      </dgm:t>
    </dgm:pt>
    <dgm:pt modelId="{496ADDEC-758E-472E-932E-FDDA9B40B69A}" type="sibTrans" cxnId="{35B10FE1-22DA-47F5-B449-3F268B06BF60}">
      <dgm:prSet/>
      <dgm:spPr/>
      <dgm:t>
        <a:bodyPr/>
        <a:lstStyle/>
        <a:p>
          <a:endParaRPr lang="fr-FR"/>
        </a:p>
      </dgm:t>
    </dgm:pt>
    <dgm:pt modelId="{606A276B-0F04-437C-BDFD-FEE0587266E9}">
      <dgm:prSet phldrT="[Texte]"/>
      <dgm:spPr/>
      <dgm:t>
        <a:bodyPr/>
        <a:lstStyle/>
        <a:p>
          <a:r>
            <a:rPr lang="fr-FR" dirty="0"/>
            <a:t>Les mutations du travail</a:t>
          </a:r>
        </a:p>
      </dgm:t>
    </dgm:pt>
    <dgm:pt modelId="{908AB587-95F8-407C-91F1-88C92CA2F869}" type="parTrans" cxnId="{1B80AAFD-B6A1-45B8-A4C3-B1FCAD8A3E9E}">
      <dgm:prSet/>
      <dgm:spPr/>
      <dgm:t>
        <a:bodyPr/>
        <a:lstStyle/>
        <a:p>
          <a:endParaRPr lang="fr-FR"/>
        </a:p>
      </dgm:t>
    </dgm:pt>
    <dgm:pt modelId="{445A080E-D78E-442E-B0CF-31D5F2D1D8BF}" type="sibTrans" cxnId="{1B80AAFD-B6A1-45B8-A4C3-B1FCAD8A3E9E}">
      <dgm:prSet/>
      <dgm:spPr/>
      <dgm:t>
        <a:bodyPr/>
        <a:lstStyle/>
        <a:p>
          <a:endParaRPr lang="fr-FR"/>
        </a:p>
      </dgm:t>
    </dgm:pt>
    <dgm:pt modelId="{63A54342-2A7B-4522-A023-C07230B87E2F}">
      <dgm:prSet phldrT="[Texte]"/>
      <dgm:spPr/>
      <dgm:t>
        <a:bodyPr/>
        <a:lstStyle/>
        <a:p>
          <a:r>
            <a:rPr lang="fr-FR" dirty="0"/>
            <a:t>6 </a:t>
          </a:r>
        </a:p>
      </dgm:t>
    </dgm:pt>
    <dgm:pt modelId="{FD2B87A1-0538-4371-9C08-A5492E590E72}" type="parTrans" cxnId="{7CEDA319-D04D-4493-A436-D3A38FBD702F}">
      <dgm:prSet/>
      <dgm:spPr/>
      <dgm:t>
        <a:bodyPr/>
        <a:lstStyle/>
        <a:p>
          <a:endParaRPr lang="fr-FR"/>
        </a:p>
      </dgm:t>
    </dgm:pt>
    <dgm:pt modelId="{D4087213-E929-4A72-AC89-C783A2979C76}" type="sibTrans" cxnId="{7CEDA319-D04D-4493-A436-D3A38FBD702F}">
      <dgm:prSet/>
      <dgm:spPr/>
      <dgm:t>
        <a:bodyPr/>
        <a:lstStyle/>
        <a:p>
          <a:endParaRPr lang="fr-FR"/>
        </a:p>
      </dgm:t>
    </dgm:pt>
    <dgm:pt modelId="{69AF51BC-8ECD-43F4-8917-08BAA0A67C73}">
      <dgm:prSet phldrT="[Texte]"/>
      <dgm:spPr/>
      <dgm:t>
        <a:bodyPr/>
        <a:lstStyle/>
        <a:p>
          <a:r>
            <a:rPr lang="fr-FR" dirty="0"/>
            <a:t>Les choix stratégiques de l’entreprise</a:t>
          </a:r>
        </a:p>
      </dgm:t>
    </dgm:pt>
    <dgm:pt modelId="{157DC0D4-0AA0-400C-B65E-E96D6A4CCB64}" type="parTrans" cxnId="{8B9EB01A-F77F-4E62-9D2B-05C8250329D4}">
      <dgm:prSet/>
      <dgm:spPr/>
      <dgm:t>
        <a:bodyPr/>
        <a:lstStyle/>
        <a:p>
          <a:endParaRPr lang="fr-FR"/>
        </a:p>
      </dgm:t>
    </dgm:pt>
    <dgm:pt modelId="{B0DE26B3-9E1F-4A43-B1D5-C7735BDD8212}" type="sibTrans" cxnId="{8B9EB01A-F77F-4E62-9D2B-05C8250329D4}">
      <dgm:prSet/>
      <dgm:spPr/>
      <dgm:t>
        <a:bodyPr/>
        <a:lstStyle/>
        <a:p>
          <a:endParaRPr lang="fr-FR"/>
        </a:p>
      </dgm:t>
    </dgm:pt>
    <dgm:pt modelId="{2B21D1BF-9D00-4E29-9E37-D51635FF7744}" type="pres">
      <dgm:prSet presAssocID="{B7EF67BA-D7E1-4D2F-BED9-9AB263AB5CC0}" presName="linearFlow" presStyleCnt="0">
        <dgm:presLayoutVars>
          <dgm:dir/>
          <dgm:animLvl val="lvl"/>
          <dgm:resizeHandles val="exact"/>
        </dgm:presLayoutVars>
      </dgm:prSet>
      <dgm:spPr/>
      <dgm:t>
        <a:bodyPr/>
        <a:lstStyle/>
        <a:p>
          <a:endParaRPr lang="fr-FR"/>
        </a:p>
      </dgm:t>
    </dgm:pt>
    <dgm:pt modelId="{3DADC3EB-503E-4A53-9D80-ADCE607945D7}" type="pres">
      <dgm:prSet presAssocID="{5DF82CBF-81EA-4D47-8F78-D34E9CD13371}" presName="composite" presStyleCnt="0"/>
      <dgm:spPr/>
    </dgm:pt>
    <dgm:pt modelId="{80D263FE-7F24-4819-89D8-DABEF76D7705}" type="pres">
      <dgm:prSet presAssocID="{5DF82CBF-81EA-4D47-8F78-D34E9CD13371}" presName="parentText" presStyleLbl="alignNode1" presStyleIdx="0" presStyleCnt="6">
        <dgm:presLayoutVars>
          <dgm:chMax val="1"/>
          <dgm:bulletEnabled val="1"/>
        </dgm:presLayoutVars>
      </dgm:prSet>
      <dgm:spPr/>
      <dgm:t>
        <a:bodyPr/>
        <a:lstStyle/>
        <a:p>
          <a:endParaRPr lang="fr-FR"/>
        </a:p>
      </dgm:t>
    </dgm:pt>
    <dgm:pt modelId="{9B3FD859-A87F-4A1D-8E3B-260AE0A0442B}" type="pres">
      <dgm:prSet presAssocID="{5DF82CBF-81EA-4D47-8F78-D34E9CD13371}" presName="descendantText" presStyleLbl="alignAcc1" presStyleIdx="0" presStyleCnt="6">
        <dgm:presLayoutVars>
          <dgm:bulletEnabled val="1"/>
        </dgm:presLayoutVars>
      </dgm:prSet>
      <dgm:spPr/>
      <dgm:t>
        <a:bodyPr/>
        <a:lstStyle/>
        <a:p>
          <a:endParaRPr lang="fr-FR"/>
        </a:p>
      </dgm:t>
    </dgm:pt>
    <dgm:pt modelId="{F79B6206-C464-4CA6-A993-8918219CCAE0}" type="pres">
      <dgm:prSet presAssocID="{19F69350-D5F7-4429-85FA-1D668591E8CE}" presName="sp" presStyleCnt="0"/>
      <dgm:spPr/>
    </dgm:pt>
    <dgm:pt modelId="{92C323EC-F12E-416B-826C-FA74DEC4A332}" type="pres">
      <dgm:prSet presAssocID="{E1AAB0D4-6EA4-466A-A62C-1BF7F325CFA0}" presName="composite" presStyleCnt="0"/>
      <dgm:spPr/>
    </dgm:pt>
    <dgm:pt modelId="{030AAB2C-6562-4CDF-B3D5-61FD386D4B05}" type="pres">
      <dgm:prSet presAssocID="{E1AAB0D4-6EA4-466A-A62C-1BF7F325CFA0}" presName="parentText" presStyleLbl="alignNode1" presStyleIdx="1" presStyleCnt="6">
        <dgm:presLayoutVars>
          <dgm:chMax val="1"/>
          <dgm:bulletEnabled val="1"/>
        </dgm:presLayoutVars>
      </dgm:prSet>
      <dgm:spPr/>
      <dgm:t>
        <a:bodyPr/>
        <a:lstStyle/>
        <a:p>
          <a:endParaRPr lang="fr-FR"/>
        </a:p>
      </dgm:t>
    </dgm:pt>
    <dgm:pt modelId="{0F07636C-31FB-4EF0-9E49-1FF44A2B13C2}" type="pres">
      <dgm:prSet presAssocID="{E1AAB0D4-6EA4-466A-A62C-1BF7F325CFA0}" presName="descendantText" presStyleLbl="alignAcc1" presStyleIdx="1" presStyleCnt="6">
        <dgm:presLayoutVars>
          <dgm:bulletEnabled val="1"/>
        </dgm:presLayoutVars>
      </dgm:prSet>
      <dgm:spPr/>
      <dgm:t>
        <a:bodyPr/>
        <a:lstStyle/>
        <a:p>
          <a:endParaRPr lang="fr-FR"/>
        </a:p>
      </dgm:t>
    </dgm:pt>
    <dgm:pt modelId="{AC4F4A6E-2255-47C4-9A13-D7EF940C2473}" type="pres">
      <dgm:prSet presAssocID="{8D441198-964E-485E-A6A8-2C9B58642CF9}" presName="sp" presStyleCnt="0"/>
      <dgm:spPr/>
    </dgm:pt>
    <dgm:pt modelId="{77CD9663-6A05-40F1-A8B4-A71AE538A15E}" type="pres">
      <dgm:prSet presAssocID="{544DFB46-EEA8-4D98-AAE0-04BB0C44FC6C}" presName="composite" presStyleCnt="0"/>
      <dgm:spPr/>
    </dgm:pt>
    <dgm:pt modelId="{2EC6E476-37E1-4369-A84B-AC1878A8461C}" type="pres">
      <dgm:prSet presAssocID="{544DFB46-EEA8-4D98-AAE0-04BB0C44FC6C}" presName="parentText" presStyleLbl="alignNode1" presStyleIdx="2" presStyleCnt="6">
        <dgm:presLayoutVars>
          <dgm:chMax val="1"/>
          <dgm:bulletEnabled val="1"/>
        </dgm:presLayoutVars>
      </dgm:prSet>
      <dgm:spPr/>
      <dgm:t>
        <a:bodyPr/>
        <a:lstStyle/>
        <a:p>
          <a:endParaRPr lang="fr-FR"/>
        </a:p>
      </dgm:t>
    </dgm:pt>
    <dgm:pt modelId="{70CDD6AC-ECE8-4F69-8B59-C47B821AB38C}" type="pres">
      <dgm:prSet presAssocID="{544DFB46-EEA8-4D98-AAE0-04BB0C44FC6C}" presName="descendantText" presStyleLbl="alignAcc1" presStyleIdx="2" presStyleCnt="6">
        <dgm:presLayoutVars>
          <dgm:bulletEnabled val="1"/>
        </dgm:presLayoutVars>
      </dgm:prSet>
      <dgm:spPr/>
      <dgm:t>
        <a:bodyPr/>
        <a:lstStyle/>
        <a:p>
          <a:endParaRPr lang="fr-FR"/>
        </a:p>
      </dgm:t>
    </dgm:pt>
    <dgm:pt modelId="{9645B8EF-1E6F-4938-90CD-D09A45D1062D}" type="pres">
      <dgm:prSet presAssocID="{6D8D7B25-7D3F-441A-AC71-049FB8E6B74C}" presName="sp" presStyleCnt="0"/>
      <dgm:spPr/>
    </dgm:pt>
    <dgm:pt modelId="{36CB6423-99D7-4965-8428-597623B3B6CB}" type="pres">
      <dgm:prSet presAssocID="{296D6636-F232-448B-AF49-F30008D6E522}" presName="composite" presStyleCnt="0"/>
      <dgm:spPr/>
    </dgm:pt>
    <dgm:pt modelId="{40550556-E487-4A12-83DF-3B1C9C26759A}" type="pres">
      <dgm:prSet presAssocID="{296D6636-F232-448B-AF49-F30008D6E522}" presName="parentText" presStyleLbl="alignNode1" presStyleIdx="3" presStyleCnt="6">
        <dgm:presLayoutVars>
          <dgm:chMax val="1"/>
          <dgm:bulletEnabled val="1"/>
        </dgm:presLayoutVars>
      </dgm:prSet>
      <dgm:spPr/>
      <dgm:t>
        <a:bodyPr/>
        <a:lstStyle/>
        <a:p>
          <a:endParaRPr lang="fr-FR"/>
        </a:p>
      </dgm:t>
    </dgm:pt>
    <dgm:pt modelId="{CBC5D8D3-9B17-4B9F-875C-7A612023D126}" type="pres">
      <dgm:prSet presAssocID="{296D6636-F232-448B-AF49-F30008D6E522}" presName="descendantText" presStyleLbl="alignAcc1" presStyleIdx="3" presStyleCnt="6">
        <dgm:presLayoutVars>
          <dgm:bulletEnabled val="1"/>
        </dgm:presLayoutVars>
      </dgm:prSet>
      <dgm:spPr/>
      <dgm:t>
        <a:bodyPr/>
        <a:lstStyle/>
        <a:p>
          <a:endParaRPr lang="fr-FR"/>
        </a:p>
      </dgm:t>
    </dgm:pt>
    <dgm:pt modelId="{D72B29FF-12F0-4708-A651-945E4C1C56BE}" type="pres">
      <dgm:prSet presAssocID="{6B5748FE-339F-4660-BB79-395A857D4866}" presName="sp" presStyleCnt="0"/>
      <dgm:spPr/>
    </dgm:pt>
    <dgm:pt modelId="{D4F31263-050B-4F8D-B8C4-1F0F0ABA8468}" type="pres">
      <dgm:prSet presAssocID="{50980AF8-1C59-43BF-B69D-C450BD12190E}" presName="composite" presStyleCnt="0"/>
      <dgm:spPr/>
    </dgm:pt>
    <dgm:pt modelId="{35448F34-88F6-4494-BB08-67DA4DD7D9A2}" type="pres">
      <dgm:prSet presAssocID="{50980AF8-1C59-43BF-B69D-C450BD12190E}" presName="parentText" presStyleLbl="alignNode1" presStyleIdx="4" presStyleCnt="6">
        <dgm:presLayoutVars>
          <dgm:chMax val="1"/>
          <dgm:bulletEnabled val="1"/>
        </dgm:presLayoutVars>
      </dgm:prSet>
      <dgm:spPr/>
      <dgm:t>
        <a:bodyPr/>
        <a:lstStyle/>
        <a:p>
          <a:endParaRPr lang="fr-FR"/>
        </a:p>
      </dgm:t>
    </dgm:pt>
    <dgm:pt modelId="{C59CAACB-938D-47DB-BBD7-EB57B241E440}" type="pres">
      <dgm:prSet presAssocID="{50980AF8-1C59-43BF-B69D-C450BD12190E}" presName="descendantText" presStyleLbl="alignAcc1" presStyleIdx="4" presStyleCnt="6">
        <dgm:presLayoutVars>
          <dgm:bulletEnabled val="1"/>
        </dgm:presLayoutVars>
      </dgm:prSet>
      <dgm:spPr/>
      <dgm:t>
        <a:bodyPr/>
        <a:lstStyle/>
        <a:p>
          <a:endParaRPr lang="fr-FR"/>
        </a:p>
      </dgm:t>
    </dgm:pt>
    <dgm:pt modelId="{1445876C-13BD-4B08-A5E9-33CED5863A23}" type="pres">
      <dgm:prSet presAssocID="{496ADDEC-758E-472E-932E-FDDA9B40B69A}" presName="sp" presStyleCnt="0"/>
      <dgm:spPr/>
    </dgm:pt>
    <dgm:pt modelId="{47BB9F35-9C36-4ADD-A0A5-516EEAE9D2D9}" type="pres">
      <dgm:prSet presAssocID="{63A54342-2A7B-4522-A023-C07230B87E2F}" presName="composite" presStyleCnt="0"/>
      <dgm:spPr/>
    </dgm:pt>
    <dgm:pt modelId="{BE361FD7-FD8F-48B4-B1D0-2AC75114460E}" type="pres">
      <dgm:prSet presAssocID="{63A54342-2A7B-4522-A023-C07230B87E2F}" presName="parentText" presStyleLbl="alignNode1" presStyleIdx="5" presStyleCnt="6">
        <dgm:presLayoutVars>
          <dgm:chMax val="1"/>
          <dgm:bulletEnabled val="1"/>
        </dgm:presLayoutVars>
      </dgm:prSet>
      <dgm:spPr/>
      <dgm:t>
        <a:bodyPr/>
        <a:lstStyle/>
        <a:p>
          <a:endParaRPr lang="fr-FR"/>
        </a:p>
      </dgm:t>
    </dgm:pt>
    <dgm:pt modelId="{E84FFF67-293D-409B-856B-B113700C60EF}" type="pres">
      <dgm:prSet presAssocID="{63A54342-2A7B-4522-A023-C07230B87E2F}" presName="descendantText" presStyleLbl="alignAcc1" presStyleIdx="5" presStyleCnt="6">
        <dgm:presLayoutVars>
          <dgm:bulletEnabled val="1"/>
        </dgm:presLayoutVars>
      </dgm:prSet>
      <dgm:spPr/>
      <dgm:t>
        <a:bodyPr/>
        <a:lstStyle/>
        <a:p>
          <a:endParaRPr lang="fr-FR"/>
        </a:p>
      </dgm:t>
    </dgm:pt>
  </dgm:ptLst>
  <dgm:cxnLst>
    <dgm:cxn modelId="{DB540996-6A9E-D04D-8832-164E0D866A7D}" type="presOf" srcId="{63A54342-2A7B-4522-A023-C07230B87E2F}" destId="{BE361FD7-FD8F-48B4-B1D0-2AC75114460E}" srcOrd="0" destOrd="0" presId="urn:microsoft.com/office/officeart/2005/8/layout/chevron2"/>
    <dgm:cxn modelId="{35B10FE1-22DA-47F5-B449-3F268B06BF60}" srcId="{B7EF67BA-D7E1-4D2F-BED9-9AB263AB5CC0}" destId="{50980AF8-1C59-43BF-B69D-C450BD12190E}" srcOrd="4" destOrd="0" parTransId="{955852B2-427C-41D8-85D8-3B655949254F}" sibTransId="{496ADDEC-758E-472E-932E-FDDA9B40B69A}"/>
    <dgm:cxn modelId="{57E22739-3BB9-48D4-BFAC-31AE489A3FCD}" srcId="{B7EF67BA-D7E1-4D2F-BED9-9AB263AB5CC0}" destId="{544DFB46-EEA8-4D98-AAE0-04BB0C44FC6C}" srcOrd="2" destOrd="0" parTransId="{41ACD3F9-40EC-4F89-B10A-40FDC34B3B41}" sibTransId="{6D8D7B25-7D3F-441A-AC71-049FB8E6B74C}"/>
    <dgm:cxn modelId="{F0DD71EB-2DCF-3E46-8530-8A98F5B46D00}" type="presOf" srcId="{5DF82CBF-81EA-4D47-8F78-D34E9CD13371}" destId="{80D263FE-7F24-4819-89D8-DABEF76D7705}" srcOrd="0" destOrd="0" presId="urn:microsoft.com/office/officeart/2005/8/layout/chevron2"/>
    <dgm:cxn modelId="{70E602C4-386B-7048-B1B6-64D66C3A569F}" type="presOf" srcId="{BA43DEFD-59CA-49AF-882C-8E558BDBA8F6}" destId="{0F07636C-31FB-4EF0-9E49-1FF44A2B13C2}" srcOrd="0" destOrd="0" presId="urn:microsoft.com/office/officeart/2005/8/layout/chevron2"/>
    <dgm:cxn modelId="{8B9EB01A-F77F-4E62-9D2B-05C8250329D4}" srcId="{63A54342-2A7B-4522-A023-C07230B87E2F}" destId="{69AF51BC-8ECD-43F4-8917-08BAA0A67C73}" srcOrd="0" destOrd="0" parTransId="{157DC0D4-0AA0-400C-B65E-E96D6A4CCB64}" sibTransId="{B0DE26B3-9E1F-4A43-B1D5-C7735BDD8212}"/>
    <dgm:cxn modelId="{CDD45E82-7807-9D4A-A622-C79F967E1EF7}" type="presOf" srcId="{693D8B12-91B5-4F0A-876D-A07B78755785}" destId="{70CDD6AC-ECE8-4F69-8B59-C47B821AB38C}" srcOrd="0" destOrd="0" presId="urn:microsoft.com/office/officeart/2005/8/layout/chevron2"/>
    <dgm:cxn modelId="{4F483643-827A-0948-8DAD-119191ADB1C3}" type="presOf" srcId="{B7EF67BA-D7E1-4D2F-BED9-9AB263AB5CC0}" destId="{2B21D1BF-9D00-4E29-9E37-D51635FF7744}" srcOrd="0" destOrd="0" presId="urn:microsoft.com/office/officeart/2005/8/layout/chevron2"/>
    <dgm:cxn modelId="{A7E7FDCD-DDCA-4B64-AD2A-85C853C71D8F}" srcId="{544DFB46-EEA8-4D98-AAE0-04BB0C44FC6C}" destId="{693D8B12-91B5-4F0A-876D-A07B78755785}" srcOrd="0" destOrd="0" parTransId="{F6E6CC9E-5D26-460C-A886-6FB593D5A157}" sibTransId="{39165E21-8A92-4476-B3BF-0C172BABC8CA}"/>
    <dgm:cxn modelId="{443DB834-8EB9-462F-A5F6-1BA206C31040}" srcId="{5DF82CBF-81EA-4D47-8F78-D34E9CD13371}" destId="{8A226CDE-22E2-4A44-8DC7-A26D46BC87F4}" srcOrd="0" destOrd="0" parTransId="{7AF2F036-1414-4B37-AF1E-E256CA8E5AB4}" sibTransId="{AD89FF94-CD90-4EF5-AC81-A3C5A11DCD39}"/>
    <dgm:cxn modelId="{816D449A-536B-BE47-AAF6-56D08175A3AC}" type="presOf" srcId="{69AF51BC-8ECD-43F4-8917-08BAA0A67C73}" destId="{E84FFF67-293D-409B-856B-B113700C60EF}" srcOrd="0" destOrd="0" presId="urn:microsoft.com/office/officeart/2005/8/layout/chevron2"/>
    <dgm:cxn modelId="{7CEDA319-D04D-4493-A436-D3A38FBD702F}" srcId="{B7EF67BA-D7E1-4D2F-BED9-9AB263AB5CC0}" destId="{63A54342-2A7B-4522-A023-C07230B87E2F}" srcOrd="5" destOrd="0" parTransId="{FD2B87A1-0538-4371-9C08-A5492E590E72}" sibTransId="{D4087213-E929-4A72-AC89-C783A2979C76}"/>
    <dgm:cxn modelId="{6029E8C3-0EF4-4777-B2FF-304AC26BAF4D}" srcId="{B7EF67BA-D7E1-4D2F-BED9-9AB263AB5CC0}" destId="{296D6636-F232-448B-AF49-F30008D6E522}" srcOrd="3" destOrd="0" parTransId="{62A351ED-79AC-4140-8189-F131A413BC63}" sibTransId="{6B5748FE-339F-4660-BB79-395A857D4866}"/>
    <dgm:cxn modelId="{AAFFC522-36D4-DF4D-844E-51AD1676B626}" type="presOf" srcId="{8A226CDE-22E2-4A44-8DC7-A26D46BC87F4}" destId="{9B3FD859-A87F-4A1D-8E3B-260AE0A0442B}" srcOrd="0" destOrd="0" presId="urn:microsoft.com/office/officeart/2005/8/layout/chevron2"/>
    <dgm:cxn modelId="{50205369-226D-44CF-B054-47959B5CA41D}" srcId="{E1AAB0D4-6EA4-466A-A62C-1BF7F325CFA0}" destId="{BA43DEFD-59CA-49AF-882C-8E558BDBA8F6}" srcOrd="0" destOrd="0" parTransId="{A6B271B7-9A15-4EB9-A198-84BC76CED2B6}" sibTransId="{B9B752ED-AA36-4E34-852F-98021F27B003}"/>
    <dgm:cxn modelId="{20A1F16F-08FE-F247-883F-28CD7CCFA707}" type="presOf" srcId="{544DFB46-EEA8-4D98-AAE0-04BB0C44FC6C}" destId="{2EC6E476-37E1-4369-A84B-AC1878A8461C}" srcOrd="0" destOrd="0" presId="urn:microsoft.com/office/officeart/2005/8/layout/chevron2"/>
    <dgm:cxn modelId="{0DD0A598-D1E2-2E4A-9F5C-C728758BBBC4}" type="presOf" srcId="{296D6636-F232-448B-AF49-F30008D6E522}" destId="{40550556-E487-4A12-83DF-3B1C9C26759A}" srcOrd="0" destOrd="0" presId="urn:microsoft.com/office/officeart/2005/8/layout/chevron2"/>
    <dgm:cxn modelId="{DF682A6A-554B-854D-9A4A-373DB1AF66EB}" type="presOf" srcId="{349A1676-91DC-4014-B15F-D46D123BBA0D}" destId="{CBC5D8D3-9B17-4B9F-875C-7A612023D126}" srcOrd="0" destOrd="0" presId="urn:microsoft.com/office/officeart/2005/8/layout/chevron2"/>
    <dgm:cxn modelId="{8E955C2E-4C0C-4017-A9BA-1896CC7E79CC}" srcId="{B7EF67BA-D7E1-4D2F-BED9-9AB263AB5CC0}" destId="{E1AAB0D4-6EA4-466A-A62C-1BF7F325CFA0}" srcOrd="1" destOrd="0" parTransId="{DA5FF80A-19F9-4C0F-94EF-0B739EBA9D73}" sibTransId="{8D441198-964E-485E-A6A8-2C9B58642CF9}"/>
    <dgm:cxn modelId="{D1EFB939-60A4-3C47-BA35-01BD6498D75D}" type="presOf" srcId="{50980AF8-1C59-43BF-B69D-C450BD12190E}" destId="{35448F34-88F6-4494-BB08-67DA4DD7D9A2}" srcOrd="0" destOrd="0" presId="urn:microsoft.com/office/officeart/2005/8/layout/chevron2"/>
    <dgm:cxn modelId="{E10B2283-CB37-064C-B080-CDA67E532EAD}" type="presOf" srcId="{E1AAB0D4-6EA4-466A-A62C-1BF7F325CFA0}" destId="{030AAB2C-6562-4CDF-B3D5-61FD386D4B05}" srcOrd="0" destOrd="0" presId="urn:microsoft.com/office/officeart/2005/8/layout/chevron2"/>
    <dgm:cxn modelId="{7C7C0A4F-A78B-474A-B4A6-FA7B84987EB0}" type="presOf" srcId="{606A276B-0F04-437C-BDFD-FEE0587266E9}" destId="{C59CAACB-938D-47DB-BBD7-EB57B241E440}" srcOrd="0" destOrd="0" presId="urn:microsoft.com/office/officeart/2005/8/layout/chevron2"/>
    <dgm:cxn modelId="{3C7FC8A0-3D6E-4BB3-B15E-B00E55106CB1}" srcId="{296D6636-F232-448B-AF49-F30008D6E522}" destId="{349A1676-91DC-4014-B15F-D46D123BBA0D}" srcOrd="0" destOrd="0" parTransId="{93A594EB-9221-43D2-8212-761494CCF3AA}" sibTransId="{3C9A769D-BEBE-4967-8DED-D904665E31DA}"/>
    <dgm:cxn modelId="{0343A2FC-7A86-406F-9921-89AF016DD5BF}" srcId="{B7EF67BA-D7E1-4D2F-BED9-9AB263AB5CC0}" destId="{5DF82CBF-81EA-4D47-8F78-D34E9CD13371}" srcOrd="0" destOrd="0" parTransId="{062D0C0C-5994-44AB-B411-BFBB8E0D238E}" sibTransId="{19F69350-D5F7-4429-85FA-1D668591E8CE}"/>
    <dgm:cxn modelId="{1B80AAFD-B6A1-45B8-A4C3-B1FCAD8A3E9E}" srcId="{50980AF8-1C59-43BF-B69D-C450BD12190E}" destId="{606A276B-0F04-437C-BDFD-FEE0587266E9}" srcOrd="0" destOrd="0" parTransId="{908AB587-95F8-407C-91F1-88C92CA2F869}" sibTransId="{445A080E-D78E-442E-B0CF-31D5F2D1D8BF}"/>
    <dgm:cxn modelId="{338FE205-45CF-C448-BF4F-24587C392643}" type="presParOf" srcId="{2B21D1BF-9D00-4E29-9E37-D51635FF7744}" destId="{3DADC3EB-503E-4A53-9D80-ADCE607945D7}" srcOrd="0" destOrd="0" presId="urn:microsoft.com/office/officeart/2005/8/layout/chevron2"/>
    <dgm:cxn modelId="{DE6D6118-CCFF-0A4D-9055-D46AB3CB35DA}" type="presParOf" srcId="{3DADC3EB-503E-4A53-9D80-ADCE607945D7}" destId="{80D263FE-7F24-4819-89D8-DABEF76D7705}" srcOrd="0" destOrd="0" presId="urn:microsoft.com/office/officeart/2005/8/layout/chevron2"/>
    <dgm:cxn modelId="{24C0D844-7A57-D147-814E-13FD6FB3801E}" type="presParOf" srcId="{3DADC3EB-503E-4A53-9D80-ADCE607945D7}" destId="{9B3FD859-A87F-4A1D-8E3B-260AE0A0442B}" srcOrd="1" destOrd="0" presId="urn:microsoft.com/office/officeart/2005/8/layout/chevron2"/>
    <dgm:cxn modelId="{3E0CA137-15C1-954E-9B5D-7CBB55A26597}" type="presParOf" srcId="{2B21D1BF-9D00-4E29-9E37-D51635FF7744}" destId="{F79B6206-C464-4CA6-A993-8918219CCAE0}" srcOrd="1" destOrd="0" presId="urn:microsoft.com/office/officeart/2005/8/layout/chevron2"/>
    <dgm:cxn modelId="{81DCD2A9-09A8-C84D-979B-16646B60E0CA}" type="presParOf" srcId="{2B21D1BF-9D00-4E29-9E37-D51635FF7744}" destId="{92C323EC-F12E-416B-826C-FA74DEC4A332}" srcOrd="2" destOrd="0" presId="urn:microsoft.com/office/officeart/2005/8/layout/chevron2"/>
    <dgm:cxn modelId="{7AD6B424-2D0C-E144-8450-EDB5B029C414}" type="presParOf" srcId="{92C323EC-F12E-416B-826C-FA74DEC4A332}" destId="{030AAB2C-6562-4CDF-B3D5-61FD386D4B05}" srcOrd="0" destOrd="0" presId="urn:microsoft.com/office/officeart/2005/8/layout/chevron2"/>
    <dgm:cxn modelId="{7C82748B-7B0F-2C48-94B9-58E9EF08B9DF}" type="presParOf" srcId="{92C323EC-F12E-416B-826C-FA74DEC4A332}" destId="{0F07636C-31FB-4EF0-9E49-1FF44A2B13C2}" srcOrd="1" destOrd="0" presId="urn:microsoft.com/office/officeart/2005/8/layout/chevron2"/>
    <dgm:cxn modelId="{8E1C0842-02E1-5D41-9C02-AEA9CB0B3A55}" type="presParOf" srcId="{2B21D1BF-9D00-4E29-9E37-D51635FF7744}" destId="{AC4F4A6E-2255-47C4-9A13-D7EF940C2473}" srcOrd="3" destOrd="0" presId="urn:microsoft.com/office/officeart/2005/8/layout/chevron2"/>
    <dgm:cxn modelId="{995C0C4A-D2B2-F54E-9805-3389650F6789}" type="presParOf" srcId="{2B21D1BF-9D00-4E29-9E37-D51635FF7744}" destId="{77CD9663-6A05-40F1-A8B4-A71AE538A15E}" srcOrd="4" destOrd="0" presId="urn:microsoft.com/office/officeart/2005/8/layout/chevron2"/>
    <dgm:cxn modelId="{3D4A4AFD-F22E-1748-98C5-E9358D4FC980}" type="presParOf" srcId="{77CD9663-6A05-40F1-A8B4-A71AE538A15E}" destId="{2EC6E476-37E1-4369-A84B-AC1878A8461C}" srcOrd="0" destOrd="0" presId="urn:microsoft.com/office/officeart/2005/8/layout/chevron2"/>
    <dgm:cxn modelId="{F04B3F46-2ACC-EF4A-A3DF-B5C12191901F}" type="presParOf" srcId="{77CD9663-6A05-40F1-A8B4-A71AE538A15E}" destId="{70CDD6AC-ECE8-4F69-8B59-C47B821AB38C}" srcOrd="1" destOrd="0" presId="urn:microsoft.com/office/officeart/2005/8/layout/chevron2"/>
    <dgm:cxn modelId="{4AF7DF50-F78B-C44F-AD4B-B6A7AF83BD6C}" type="presParOf" srcId="{2B21D1BF-9D00-4E29-9E37-D51635FF7744}" destId="{9645B8EF-1E6F-4938-90CD-D09A45D1062D}" srcOrd="5" destOrd="0" presId="urn:microsoft.com/office/officeart/2005/8/layout/chevron2"/>
    <dgm:cxn modelId="{B570B73B-F165-D845-B181-43668F54B72A}" type="presParOf" srcId="{2B21D1BF-9D00-4E29-9E37-D51635FF7744}" destId="{36CB6423-99D7-4965-8428-597623B3B6CB}" srcOrd="6" destOrd="0" presId="urn:microsoft.com/office/officeart/2005/8/layout/chevron2"/>
    <dgm:cxn modelId="{43239A23-31C8-A944-87F7-D9AB6FA054E6}" type="presParOf" srcId="{36CB6423-99D7-4965-8428-597623B3B6CB}" destId="{40550556-E487-4A12-83DF-3B1C9C26759A}" srcOrd="0" destOrd="0" presId="urn:microsoft.com/office/officeart/2005/8/layout/chevron2"/>
    <dgm:cxn modelId="{78A7BFB6-3904-6046-A0C4-B9B7636D7163}" type="presParOf" srcId="{36CB6423-99D7-4965-8428-597623B3B6CB}" destId="{CBC5D8D3-9B17-4B9F-875C-7A612023D126}" srcOrd="1" destOrd="0" presId="urn:microsoft.com/office/officeart/2005/8/layout/chevron2"/>
    <dgm:cxn modelId="{498CFAAC-B309-8F49-8990-7DAE22A842C2}" type="presParOf" srcId="{2B21D1BF-9D00-4E29-9E37-D51635FF7744}" destId="{D72B29FF-12F0-4708-A651-945E4C1C56BE}" srcOrd="7" destOrd="0" presId="urn:microsoft.com/office/officeart/2005/8/layout/chevron2"/>
    <dgm:cxn modelId="{D1255FA3-9C5E-8642-9EF8-DE9D2F7C49AB}" type="presParOf" srcId="{2B21D1BF-9D00-4E29-9E37-D51635FF7744}" destId="{D4F31263-050B-4F8D-B8C4-1F0F0ABA8468}" srcOrd="8" destOrd="0" presId="urn:microsoft.com/office/officeart/2005/8/layout/chevron2"/>
    <dgm:cxn modelId="{7519856C-4CAD-1F4F-A3D3-D7616B4B192D}" type="presParOf" srcId="{D4F31263-050B-4F8D-B8C4-1F0F0ABA8468}" destId="{35448F34-88F6-4494-BB08-67DA4DD7D9A2}" srcOrd="0" destOrd="0" presId="urn:microsoft.com/office/officeart/2005/8/layout/chevron2"/>
    <dgm:cxn modelId="{3CB699B2-8D68-3447-807B-171090F4E673}" type="presParOf" srcId="{D4F31263-050B-4F8D-B8C4-1F0F0ABA8468}" destId="{C59CAACB-938D-47DB-BBD7-EB57B241E440}" srcOrd="1" destOrd="0" presId="urn:microsoft.com/office/officeart/2005/8/layout/chevron2"/>
    <dgm:cxn modelId="{F48A2E89-6414-CF40-8F5D-DECB5A8EEEE0}" type="presParOf" srcId="{2B21D1BF-9D00-4E29-9E37-D51635FF7744}" destId="{1445876C-13BD-4B08-A5E9-33CED5863A23}" srcOrd="9" destOrd="0" presId="urn:microsoft.com/office/officeart/2005/8/layout/chevron2"/>
    <dgm:cxn modelId="{24E65B17-1A40-2C4A-ADB3-A3CEE2ED18C2}" type="presParOf" srcId="{2B21D1BF-9D00-4E29-9E37-D51635FF7744}" destId="{47BB9F35-9C36-4ADD-A0A5-516EEAE9D2D9}" srcOrd="10" destOrd="0" presId="urn:microsoft.com/office/officeart/2005/8/layout/chevron2"/>
    <dgm:cxn modelId="{D9379F74-0A3B-BE49-95A2-DF80735114B5}" type="presParOf" srcId="{47BB9F35-9C36-4ADD-A0A5-516EEAE9D2D9}" destId="{BE361FD7-FD8F-48B4-B1D0-2AC75114460E}" srcOrd="0" destOrd="0" presId="urn:microsoft.com/office/officeart/2005/8/layout/chevron2"/>
    <dgm:cxn modelId="{7100A694-D07B-7D4C-88FA-1F380D1E5323}" type="presParOf" srcId="{47BB9F35-9C36-4ADD-A0A5-516EEAE9D2D9}" destId="{E84FFF67-293D-409B-856B-B113700C60E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1986-8DF1-8F47-A577-9E715E35D998}" type="datetimeFigureOut">
              <a:rPr lang="fr-FR" smtClean="0"/>
              <a:t>20/07/2018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8F406-F3C3-5C4E-9C55-B22AD419FBD4}" type="slidenum">
              <a:rPr lang="fr-FR" smtClean="0"/>
              <a:t>‹N°›</a:t>
            </a:fld>
            <a:endParaRPr lang="fr-FR"/>
          </a:p>
        </p:txBody>
      </p:sp>
    </p:spTree>
    <p:extLst>
      <p:ext uri="{BB962C8B-B14F-4D97-AF65-F5344CB8AC3E}">
        <p14:creationId xmlns:p14="http://schemas.microsoft.com/office/powerpoint/2010/main" val="85466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fld id="{5CFB7603-0650-C345-AB0A-AFCCB11EBCD5}" type="slidenum">
              <a:rPr lang="fr-FR" altLang="fr-FR">
                <a:solidFill>
                  <a:srgbClr val="000000"/>
                </a:solidFill>
                <a:latin typeface="Times New Roman" charset="0"/>
              </a:rPr>
              <a:pPr eaLnBrk="1"/>
              <a:t>1</a:t>
            </a:fld>
            <a:endParaRPr lang="fr-FR" altLang="fr-FR">
              <a:solidFill>
                <a:srgbClr val="000000"/>
              </a:solidFill>
              <a:latin typeface="Times New Roman" charset="0"/>
            </a:endParaRPr>
          </a:p>
        </p:txBody>
      </p:sp>
      <p:sp>
        <p:nvSpPr>
          <p:cNvPr id="13315" name="Rectangle 1"/>
          <p:cNvSpPr txBox="1">
            <a:spLocks noGrp="1" noRot="1" noChangeAspect="1" noChangeArrowheads="1" noTextEdit="1"/>
          </p:cNvSpPr>
          <p:nvPr>
            <p:ph type="sldImg"/>
          </p:nvPr>
        </p:nvSpPr>
        <p:spPr>
          <a:xfrm>
            <a:off x="206375" y="882650"/>
            <a:ext cx="7737475" cy="435292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3316" name="Text Box 2"/>
          <p:cNvSpPr txBox="1">
            <a:spLocks noChangeArrowheads="1"/>
          </p:cNvSpPr>
          <p:nvPr/>
        </p:nvSpPr>
        <p:spPr bwMode="auto">
          <a:xfrm>
            <a:off x="814862" y="5514840"/>
            <a:ext cx="6522313" cy="52252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1312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7987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08246F82-692C-E64B-9653-0EF55DBE1584}" type="slidenum">
              <a:rPr lang="fr-FR" altLang="fr-FR"/>
              <a:pPr eaLnBrk="1" hangingPunct="1">
                <a:spcBef>
                  <a:spcPct val="0"/>
                </a:spcBef>
              </a:pPr>
              <a:t>2</a:t>
            </a:fld>
            <a:endParaRPr lang="fr-FR" altLang="fr-FR"/>
          </a:p>
        </p:txBody>
      </p:sp>
    </p:spTree>
    <p:extLst>
      <p:ext uri="{BB962C8B-B14F-4D97-AF65-F5344CB8AC3E}">
        <p14:creationId xmlns:p14="http://schemas.microsoft.com/office/powerpoint/2010/main" val="209861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80900"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47FD3CB-1931-F942-9340-736214DD7C38}" type="slidenum">
              <a:rPr lang="fr-FR" altLang="fr-FR"/>
              <a:pPr eaLnBrk="1" hangingPunct="1">
                <a:spcBef>
                  <a:spcPct val="0"/>
                </a:spcBef>
              </a:pPr>
              <a:t>3</a:t>
            </a:fld>
            <a:endParaRPr lang="fr-FR" altLang="fr-FR"/>
          </a:p>
        </p:txBody>
      </p:sp>
    </p:spTree>
    <p:extLst>
      <p:ext uri="{BB962C8B-B14F-4D97-AF65-F5344CB8AC3E}">
        <p14:creationId xmlns:p14="http://schemas.microsoft.com/office/powerpoint/2010/main" val="184640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81924"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9530FB6-7806-2A44-83D8-E4F60C548C95}" type="slidenum">
              <a:rPr lang="fr-FR" altLang="fr-FR"/>
              <a:pPr eaLnBrk="1" hangingPunct="1">
                <a:spcBef>
                  <a:spcPct val="0"/>
                </a:spcBef>
              </a:pPr>
              <a:t>4</a:t>
            </a:fld>
            <a:endParaRPr lang="fr-FR" altLang="fr-FR"/>
          </a:p>
        </p:txBody>
      </p:sp>
    </p:spTree>
    <p:extLst>
      <p:ext uri="{BB962C8B-B14F-4D97-AF65-F5344CB8AC3E}">
        <p14:creationId xmlns:p14="http://schemas.microsoft.com/office/powerpoint/2010/main" val="118548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8499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06EB79AA-84BE-B54D-AECE-E2A72AE683D1}" type="slidenum">
              <a:rPr lang="fr-FR" altLang="fr-FR"/>
              <a:pPr eaLnBrk="1" hangingPunct="1">
                <a:spcBef>
                  <a:spcPct val="0"/>
                </a:spcBef>
              </a:pPr>
              <a:t>5</a:t>
            </a:fld>
            <a:endParaRPr lang="fr-FR" altLang="fr-FR"/>
          </a:p>
        </p:txBody>
      </p:sp>
    </p:spTree>
    <p:extLst>
      <p:ext uri="{BB962C8B-B14F-4D97-AF65-F5344CB8AC3E}">
        <p14:creationId xmlns:p14="http://schemas.microsoft.com/office/powerpoint/2010/main" val="6921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a:latin typeface="+mn-lt"/>
                <a:ea typeface="+mn-ea"/>
                <a:cs typeface="+mn-cs"/>
              </a:rPr>
              <a:t>L’enseignement de CEJM vise à lier les trois disciplines - économie, droit, management - autour de problématiques structurantes de l’étude des entreprises. Il vise aussi à développer des compétences méthodologiques propres à chaque champ de savoir, associant les compétences transversales dont la taxonomie de B. Bloom donne une présentation opérationnelle, et les principales compétences spécifiques au droit - pratique du syllogisme -, au management - analyse organisationnelle et stratégique -, à l’économie – exploitation de graphiques et de données quantitatives au service de l’analyse des phénomènes économiques.</a:t>
            </a:r>
          </a:p>
          <a:p>
            <a:pPr>
              <a:defRPr/>
            </a:pPr>
            <a:r>
              <a:rPr lang="fr-FR" dirty="0">
                <a:latin typeface="+mn-lt"/>
                <a:ea typeface="+mn-ea"/>
                <a:cs typeface="+mn-cs"/>
              </a:rPr>
              <a:t>Les thèmes volontairement transversaux présentent un intérêt spécifique à ce niveau de formation post baccalauréat. Les approches disciplinaires se complètent pour construire une image complète de l’entreprise, du triple point de vue économique, juridique et managérial et éclairer la compréhension de son fonctionnement. Il importe de toujours dépasser le sens commun et de développer les notions qui sont apparues au fil du temps dans chaque discipline, avec leurs problématiques spécifiques et leurs propres modes de construction des savoirs.</a:t>
            </a:r>
          </a:p>
          <a:p>
            <a:pPr>
              <a:defRPr/>
            </a:pPr>
            <a:endParaRPr lang="fr-FR" dirty="0"/>
          </a:p>
        </p:txBody>
      </p:sp>
      <p:sp>
        <p:nvSpPr>
          <p:cNvPr id="13209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06A6D0BA-15FD-9646-B64D-325801492349}" type="slidenum">
              <a:rPr lang="fr-FR" altLang="fr-FR"/>
              <a:pPr>
                <a:spcBef>
                  <a:spcPct val="0"/>
                </a:spcBef>
              </a:pPr>
              <a:t>9</a:t>
            </a:fld>
            <a:endParaRPr lang="fr-FR" altLang="fr-FR"/>
          </a:p>
        </p:txBody>
      </p:sp>
    </p:spTree>
    <p:extLst>
      <p:ext uri="{BB962C8B-B14F-4D97-AF65-F5344CB8AC3E}">
        <p14:creationId xmlns:p14="http://schemas.microsoft.com/office/powerpoint/2010/main" val="96224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Espace réservé de l'image des diapositives 1"/>
          <p:cNvSpPr>
            <a:spLocks noGrp="1" noRot="1" noChangeAspect="1" noTextEdit="1"/>
          </p:cNvSpPr>
          <p:nvPr>
            <p:ph type="sldImg"/>
          </p:nvPr>
        </p:nvSpPr>
        <p:spPr>
          <a:ln/>
        </p:spPr>
      </p:sp>
      <p:sp>
        <p:nvSpPr>
          <p:cNvPr id="14029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tLang="fr-FR">
              <a:ea typeface="ＭＳ Ｐゴシック" charset="-128"/>
            </a:endParaRPr>
          </a:p>
        </p:txBody>
      </p:sp>
      <p:sp>
        <p:nvSpPr>
          <p:cNvPr id="14029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C0C69C6-545D-B140-9C0B-304C269F7961}" type="slidenum">
              <a:rPr lang="fr-FR" altLang="fr-FR">
                <a:solidFill>
                  <a:srgbClr val="000000"/>
                </a:solidFill>
              </a:rPr>
              <a:pPr/>
              <a:t>10</a:t>
            </a:fld>
            <a:endParaRPr lang="fr-FR" altLang="fr-FR">
              <a:solidFill>
                <a:srgbClr val="000000"/>
              </a:solidFill>
            </a:endParaRPr>
          </a:p>
        </p:txBody>
      </p:sp>
    </p:spTree>
    <p:extLst>
      <p:ext uri="{BB962C8B-B14F-4D97-AF65-F5344CB8AC3E}">
        <p14:creationId xmlns:p14="http://schemas.microsoft.com/office/powerpoint/2010/main" val="178630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Espace réservé de l'image des diapositives 1"/>
          <p:cNvSpPr>
            <a:spLocks noGrp="1" noRot="1" noChangeAspect="1" noTextEdit="1"/>
          </p:cNvSpPr>
          <p:nvPr>
            <p:ph type="sldImg"/>
          </p:nvPr>
        </p:nvSpPr>
        <p:spPr>
          <a:ln/>
        </p:spPr>
      </p:sp>
      <p:sp>
        <p:nvSpPr>
          <p:cNvPr id="15257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tLang="fr-FR">
              <a:ea typeface="ＭＳ Ｐゴシック" charset="-128"/>
            </a:endParaRPr>
          </a:p>
        </p:txBody>
      </p:sp>
      <p:sp>
        <p:nvSpPr>
          <p:cNvPr id="15257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CCA0B68-087C-AC4B-B47B-1A1E25C9AA62}" type="slidenum">
              <a:rPr lang="fr-FR" altLang="fr-FR">
                <a:solidFill>
                  <a:srgbClr val="000000"/>
                </a:solidFill>
              </a:rPr>
              <a:pPr/>
              <a:t>11</a:t>
            </a:fld>
            <a:endParaRPr lang="fr-FR" altLang="fr-FR">
              <a:solidFill>
                <a:srgbClr val="000000"/>
              </a:solidFill>
            </a:endParaRPr>
          </a:p>
        </p:txBody>
      </p:sp>
    </p:spTree>
    <p:extLst>
      <p:ext uri="{BB962C8B-B14F-4D97-AF65-F5344CB8AC3E}">
        <p14:creationId xmlns:p14="http://schemas.microsoft.com/office/powerpoint/2010/main" val="40257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L’épreuve E5 sera le support de l’évaluation des compétences acquises dans le BC2.</a:t>
            </a:r>
          </a:p>
          <a:p>
            <a:r>
              <a:rPr lang="fr-FR" baseline="0" dirty="0"/>
              <a:t>Pour les candidats relevant de la voie scolaire, d’une section d’apprentissage ou d’un CFA habilité, cette épreuve </a:t>
            </a:r>
            <a:r>
              <a:rPr lang="fr-FR" baseline="0"/>
              <a:t>se déroulera en CCF.</a:t>
            </a:r>
            <a:endParaRPr lang="fr-FR" baseline="0"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99E16DE-12D9-DB46-ADB8-9AF29676BCD0}" type="slidenum">
              <a:rPr lang="fr-FR" smtClean="0"/>
              <a:pPr/>
              <a:t>43</a:t>
            </a:fld>
            <a:endParaRPr lang="fr-FR"/>
          </a:p>
        </p:txBody>
      </p:sp>
    </p:spTree>
    <p:extLst>
      <p:ext uri="{BB962C8B-B14F-4D97-AF65-F5344CB8AC3E}">
        <p14:creationId xmlns:p14="http://schemas.microsoft.com/office/powerpoint/2010/main" val="41643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73528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174227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148670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1073152" y="1469379"/>
            <a:ext cx="10509249" cy="4397375"/>
          </a:xfrm>
        </p:spPr>
        <p:txBody>
          <a:bodyPr/>
          <a:lstStyle>
            <a:lvl1pPr>
              <a:buClr>
                <a:srgbClr val="683086"/>
              </a:buClr>
              <a:defRPr>
                <a:solidFill>
                  <a:srgbClr val="000000"/>
                </a:solidFill>
              </a:defRPr>
            </a:lvl1pPr>
          </a:lstStyle>
          <a:p>
            <a:pPr lvl="0"/>
            <a:r>
              <a:rPr lang="fr-FR"/>
              <a:t>Modifiez les styles du texte du masque</a:t>
            </a:r>
          </a:p>
        </p:txBody>
      </p:sp>
      <p:sp>
        <p:nvSpPr>
          <p:cNvPr id="4" name="Espace réservé du numéro de diapositive 4"/>
          <p:cNvSpPr>
            <a:spLocks noGrp="1"/>
          </p:cNvSpPr>
          <p:nvPr>
            <p:ph type="sldNum" sz="quarter" idx="14"/>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130D5232-87C4-5344-BD9D-C233D535DF65}" type="slidenum">
              <a:rPr lang="fr-FR" altLang="fr-FR"/>
              <a:pPr>
                <a:defRPr/>
              </a:pPr>
              <a:t>‹N°›</a:t>
            </a:fld>
            <a:endParaRPr lang="fr-FR" altLang="fr-FR"/>
          </a:p>
        </p:txBody>
      </p:sp>
    </p:spTree>
    <p:extLst>
      <p:ext uri="{BB962C8B-B14F-4D97-AF65-F5344CB8AC3E}">
        <p14:creationId xmlns:p14="http://schemas.microsoft.com/office/powerpoint/2010/main" val="91229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96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00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5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9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25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95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82158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76845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20ED9E-5B44-9C41-8DCF-7613595BDFB0}" type="datetimeFigureOut">
              <a:rPr lang="fr-FR" smtClean="0"/>
              <a:t>20/07/2018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3876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20ED9E-5B44-9C41-8DCF-7613595BDFB0}" type="datetimeFigureOut">
              <a:rPr lang="fr-FR" smtClean="0"/>
              <a:t>20/07/2018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16586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D20ED9E-5B44-9C41-8DCF-7613595BDFB0}" type="datetimeFigureOut">
              <a:rPr lang="fr-FR" smtClean="0"/>
              <a:t>20/07/2018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32723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20ED9E-5B44-9C41-8DCF-7613595BDFB0}" type="datetimeFigureOut">
              <a:rPr lang="fr-FR" smtClean="0"/>
              <a:t>20/07/2018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8083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20ED9E-5B44-9C41-8DCF-7613595BDFB0}" type="datetimeFigureOut">
              <a:rPr lang="fr-FR" smtClean="0"/>
              <a:t>20/07/2018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145641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20ED9E-5B44-9C41-8DCF-7613595BDFB0}" type="datetimeFigureOut">
              <a:rPr lang="fr-FR" smtClean="0"/>
              <a:t>20/07/2018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0456C-0021-4444-8D34-3D01322B6E27}" type="slidenum">
              <a:rPr lang="fr-FR" smtClean="0"/>
              <a:t>‹N°›</a:t>
            </a:fld>
            <a:endParaRPr lang="fr-FR"/>
          </a:p>
        </p:txBody>
      </p:sp>
    </p:spTree>
    <p:extLst>
      <p:ext uri="{BB962C8B-B14F-4D97-AF65-F5344CB8AC3E}">
        <p14:creationId xmlns:p14="http://schemas.microsoft.com/office/powerpoint/2010/main" val="9748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0ED9E-5B44-9C41-8DCF-7613595BDFB0}" type="datetimeFigureOut">
              <a:rPr lang="fr-FR" smtClean="0"/>
              <a:t>20/07/2018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0456C-0021-4444-8D34-3D01322B6E27}" type="slidenum">
              <a:rPr lang="fr-FR" smtClean="0"/>
              <a:t>‹N°›</a:t>
            </a:fld>
            <a:endParaRPr lang="fr-FR"/>
          </a:p>
        </p:txBody>
      </p:sp>
    </p:spTree>
    <p:extLst>
      <p:ext uri="{BB962C8B-B14F-4D97-AF65-F5344CB8AC3E}">
        <p14:creationId xmlns:p14="http://schemas.microsoft.com/office/powerpoint/2010/main" val="63712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6" r:id="rId14"/>
    <p:sldLayoutId id="2147483670" r:id="rId15"/>
    <p:sldLayoutId id="2147483672" r:id="rId16"/>
    <p:sldLayoutId id="2147483675"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rcom.ac-versailles.fr/spip.php?rubrique323"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dessinemoileco.com/" TargetMode="External"/><Relationship Id="rId2" Type="http://schemas.openxmlformats.org/officeDocument/2006/relationships/hyperlink" Target="http://insee.fr" TargetMode="External"/><Relationship Id="rId1" Type="http://schemas.openxmlformats.org/officeDocument/2006/relationships/slideLayout" Target="../slideLayouts/slideLayout12.xml"/><Relationship Id="rId6" Type="http://schemas.openxmlformats.org/officeDocument/2006/relationships/hyperlink" Target="http://www.touteconomie.org/" TargetMode="External"/><Relationship Id="rId5" Type="http://schemas.openxmlformats.org/officeDocument/2006/relationships/hyperlink" Target="http://urfist.chartes.psl.eu/anciensite/Ecoline/Ecoline.html" TargetMode="External"/><Relationship Id="rId4" Type="http://schemas.openxmlformats.org/officeDocument/2006/relationships/hyperlink" Target="https://www.economie.gouv.fr/facileco/dico-eco"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village-justice.com/" TargetMode="External"/><Relationship Id="rId2" Type="http://schemas.openxmlformats.org/officeDocument/2006/relationships/hyperlink" Target="https://univ-droit.fr/unjf-cours/" TargetMode="External"/><Relationship Id="rId1" Type="http://schemas.openxmlformats.org/officeDocument/2006/relationships/slideLayout" Target="../slideLayouts/slideLayout12.xml"/><Relationship Id="rId4" Type="http://schemas.openxmlformats.org/officeDocument/2006/relationships/hyperlink" Target="https://www.fun-mooc.fr/"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449204" y="4394075"/>
            <a:ext cx="11288830" cy="23079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9988" tIns="44994" rIns="89988" bIns="44994"/>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Arial" charset="0"/>
                <a:ea typeface="Microsoft YaHei" charset="-122"/>
              </a:defRPr>
            </a:lvl9pPr>
          </a:lstStyle>
          <a:p>
            <a:pPr eaLnBrk="1">
              <a:lnSpc>
                <a:spcPct val="100000"/>
              </a:lnSpc>
              <a:buClrTx/>
              <a:buFontTx/>
              <a:buNone/>
            </a:pPr>
            <a:endParaRPr lang="fr-FR" altLang="fr-FR" dirty="0">
              <a:solidFill>
                <a:srgbClr val="000000"/>
              </a:solidFill>
            </a:endParaRPr>
          </a:p>
          <a:p>
            <a:pPr algn="ctr" eaLnBrk="1">
              <a:lnSpc>
                <a:spcPct val="100000"/>
              </a:lnSpc>
              <a:buClrTx/>
              <a:buFontTx/>
              <a:buNone/>
            </a:pPr>
            <a:r>
              <a:rPr lang="fr-FR" altLang="fr-FR" sz="3600" b="1" dirty="0" smtClean="0">
                <a:solidFill>
                  <a:srgbClr val="1F4E79"/>
                </a:solidFill>
                <a:latin typeface="Malgun Gothic" charset="-127"/>
                <a:ea typeface="Malgun Gothic" charset="-127"/>
              </a:rPr>
              <a:t>CULTURE ÉCONOMIQUE</a:t>
            </a:r>
            <a:r>
              <a:rPr lang="fr-FR" altLang="fr-FR" sz="3600" b="1" dirty="0">
                <a:solidFill>
                  <a:srgbClr val="1F4E79"/>
                </a:solidFill>
                <a:latin typeface="Malgun Gothic" charset="-127"/>
                <a:ea typeface="Malgun Gothic" charset="-127"/>
              </a:rPr>
              <a:t>, JURIDIQUE ET MANAGÉRIALE (CEJM)</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79" y="414730"/>
            <a:ext cx="2874589" cy="89364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7" name="Rectangle 4"/>
          <p:cNvSpPr>
            <a:spLocks noChangeArrowheads="1"/>
          </p:cNvSpPr>
          <p:nvPr/>
        </p:nvSpPr>
        <p:spPr bwMode="auto">
          <a:xfrm>
            <a:off x="6095206" y="1955992"/>
            <a:ext cx="5367924" cy="773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9988" tIns="44994" rIns="89988" bIns="44994"/>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lnSpc>
                <a:spcPct val="100000"/>
              </a:lnSpc>
              <a:buClrTx/>
              <a:buFontTx/>
              <a:buNone/>
            </a:pPr>
            <a:r>
              <a:rPr lang="fr-FR" altLang="fr-FR" sz="3600" b="1" dirty="0">
                <a:solidFill>
                  <a:srgbClr val="2E75B6"/>
                </a:solidFill>
                <a:latin typeface="Malgun Gothic" charset="-127"/>
                <a:ea typeface="Malgun Gothic" charset="-127"/>
              </a:rPr>
              <a:t>BTS </a:t>
            </a:r>
            <a:r>
              <a:rPr lang="fr-FR" altLang="fr-FR" sz="3600" b="1" dirty="0" smtClean="0">
                <a:solidFill>
                  <a:srgbClr val="2E75B6"/>
                </a:solidFill>
                <a:latin typeface="Malgun Gothic" charset="-127"/>
                <a:ea typeface="Malgun Gothic" charset="-127"/>
              </a:rPr>
              <a:t>SAM-NDRC-GPME</a:t>
            </a:r>
            <a:endParaRPr lang="fr-FR" altLang="fr-FR" sz="3600" b="1" dirty="0">
              <a:solidFill>
                <a:srgbClr val="2E75B6"/>
              </a:solidFill>
              <a:latin typeface="Malgun Gothic" charset="-127"/>
              <a:ea typeface="Malgun Gothic" charset="-127"/>
            </a:endParaRPr>
          </a:p>
        </p:txBody>
      </p:sp>
      <p:pic>
        <p:nvPicPr>
          <p:cNvPr id="7" name="Image 6" descr="Capture d’écran 2018-05-24 à 17.26.25.png"/>
          <p:cNvPicPr>
            <a:picLocks noChangeAspect="1"/>
          </p:cNvPicPr>
          <p:nvPr/>
        </p:nvPicPr>
        <p:blipFill rotWithShape="1">
          <a:blip r:embed="rId4">
            <a:extLst>
              <a:ext uri="{28A0092B-C50C-407E-A947-70E740481C1C}">
                <a14:useLocalDpi xmlns:a14="http://schemas.microsoft.com/office/drawing/2010/main" val="0"/>
              </a:ext>
            </a:extLst>
          </a:blip>
          <a:srcRect r="54158"/>
          <a:stretch/>
        </p:blipFill>
        <p:spPr>
          <a:xfrm>
            <a:off x="9417704" y="167063"/>
            <a:ext cx="2147697" cy="1225176"/>
          </a:xfrm>
          <a:prstGeom prst="rect">
            <a:avLst/>
          </a:prstGeom>
        </p:spPr>
      </p:pic>
    </p:spTree>
    <p:extLst>
      <p:ext uri="{BB962C8B-B14F-4D97-AF65-F5344CB8AC3E}">
        <p14:creationId xmlns:p14="http://schemas.microsoft.com/office/powerpoint/2010/main" val="1054619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re 1"/>
          <p:cNvSpPr>
            <a:spLocks noGrp="1"/>
          </p:cNvSpPr>
          <p:nvPr>
            <p:ph type="title"/>
          </p:nvPr>
        </p:nvSpPr>
        <p:spPr/>
        <p:txBody>
          <a:bodyPr/>
          <a:lstStyle/>
          <a:p>
            <a:pPr algn="ctr"/>
            <a:r>
              <a:rPr lang="fr-FR" altLang="fr-FR" dirty="0" smtClean="0">
                <a:latin typeface="Calibri" charset="0"/>
                <a:cs typeface="Calibri" charset="0"/>
              </a:rPr>
              <a:t>Six  thèmes au programme</a:t>
            </a:r>
            <a:endParaRPr lang="fr-FR" altLang="fr-FR" dirty="0">
              <a:latin typeface="Calibri" charset="0"/>
              <a:cs typeface="Calibri" charset="0"/>
            </a:endParaRPr>
          </a:p>
        </p:txBody>
      </p:sp>
      <p:graphicFrame>
        <p:nvGraphicFramePr>
          <p:cNvPr id="4" name="Diagramme 3"/>
          <p:cNvGraphicFramePr/>
          <p:nvPr>
            <p:extLst>
              <p:ext uri="{D42A27DB-BD31-4B8C-83A1-F6EECF244321}">
                <p14:modId xmlns:p14="http://schemas.microsoft.com/office/powerpoint/2010/main" val="1910247336"/>
              </p:ext>
            </p:extLst>
          </p:nvPr>
        </p:nvGraphicFramePr>
        <p:xfrm>
          <a:off x="1351722" y="1828800"/>
          <a:ext cx="9170504" cy="42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Capture d’écran 2018-05-24 à 17.26.25.png"/>
          <p:cNvPicPr>
            <a:picLocks noChangeAspect="1"/>
          </p:cNvPicPr>
          <p:nvPr/>
        </p:nvPicPr>
        <p:blipFill rotWithShape="1">
          <a:blip r:embed="rId8">
            <a:extLst>
              <a:ext uri="{28A0092B-C50C-407E-A947-70E740481C1C}">
                <a14:useLocalDpi xmlns:a14="http://schemas.microsoft.com/office/drawing/2010/main" val="0"/>
              </a:ext>
            </a:extLst>
          </a:blip>
          <a:srcRect r="54158"/>
          <a:stretch/>
        </p:blipFill>
        <p:spPr>
          <a:xfrm>
            <a:off x="9960339" y="87602"/>
            <a:ext cx="2147697" cy="1225176"/>
          </a:xfrm>
          <a:prstGeom prst="rect">
            <a:avLst/>
          </a:prstGeom>
        </p:spPr>
      </p:pic>
    </p:spTree>
    <p:extLst>
      <p:ext uri="{BB962C8B-B14F-4D97-AF65-F5344CB8AC3E}">
        <p14:creationId xmlns:p14="http://schemas.microsoft.com/office/powerpoint/2010/main" val="2055082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re 1"/>
          <p:cNvSpPr>
            <a:spLocks noGrp="1"/>
          </p:cNvSpPr>
          <p:nvPr>
            <p:ph type="title"/>
          </p:nvPr>
        </p:nvSpPr>
        <p:spPr/>
        <p:txBody>
          <a:bodyPr>
            <a:normAutofit/>
          </a:bodyPr>
          <a:lstStyle/>
          <a:p>
            <a:pPr algn="ctr"/>
            <a:r>
              <a:rPr lang="fr-FR" altLang="fr-FR" sz="3600" b="1" dirty="0" smtClean="0">
                <a:latin typeface="Calibri" charset="0"/>
                <a:cs typeface="Calibri" charset="0"/>
              </a:rPr>
              <a:t>CEJM : une approche complémentaire</a:t>
            </a:r>
            <a:endParaRPr lang="fr-FR" altLang="fr-FR" sz="3600" b="1" dirty="0">
              <a:latin typeface="Calibri" charset="0"/>
              <a:cs typeface="Calibri" charset="0"/>
            </a:endParaRPr>
          </a:p>
        </p:txBody>
      </p:sp>
      <p:sp>
        <p:nvSpPr>
          <p:cNvPr id="3" name="Espace réservé du texte 2"/>
          <p:cNvSpPr>
            <a:spLocks noGrp="1"/>
          </p:cNvSpPr>
          <p:nvPr>
            <p:ph type="body" sz="quarter" idx="13"/>
          </p:nvPr>
        </p:nvSpPr>
        <p:spPr>
          <a:xfrm>
            <a:off x="1616766" y="1820559"/>
            <a:ext cx="8594036" cy="4417697"/>
          </a:xfrm>
        </p:spPr>
        <p:txBody>
          <a:bodyPr>
            <a:normAutofit fontScale="92500"/>
          </a:bodyPr>
          <a:lstStyle/>
          <a:p>
            <a:pPr marL="0" indent="0">
              <a:buNone/>
              <a:defRPr/>
            </a:pPr>
            <a:endParaRPr lang="fr-FR" dirty="0" smtClean="0"/>
          </a:p>
          <a:p>
            <a:pPr marL="0" indent="0">
              <a:buNone/>
              <a:defRPr/>
            </a:pPr>
            <a:r>
              <a:rPr lang="fr-FR" sz="3200" dirty="0" smtClean="0"/>
              <a:t>La complémentarité apparaît à plusieurs moments :</a:t>
            </a:r>
          </a:p>
          <a:p>
            <a:pPr marL="0" indent="0">
              <a:buNone/>
              <a:defRPr/>
            </a:pPr>
            <a:endParaRPr lang="fr-FR" sz="3200" dirty="0" smtClean="0"/>
          </a:p>
          <a:p>
            <a:pPr lvl="1">
              <a:buFont typeface="Wingdings" pitchFamily="2" charset="2"/>
              <a:buChar char=""/>
              <a:defRPr/>
            </a:pPr>
            <a:r>
              <a:rPr lang="fr-FR" sz="3200" dirty="0" smtClean="0"/>
              <a:t>Lors de la présentation du thème</a:t>
            </a:r>
          </a:p>
          <a:p>
            <a:pPr lvl="1">
              <a:buFont typeface="Wingdings" pitchFamily="2" charset="2"/>
              <a:buChar char=""/>
              <a:defRPr/>
            </a:pPr>
            <a:endParaRPr lang="fr-FR" sz="3200" dirty="0" smtClean="0"/>
          </a:p>
          <a:p>
            <a:pPr lvl="1">
              <a:buFont typeface="Wingdings" pitchFamily="2" charset="2"/>
              <a:buChar char=""/>
              <a:defRPr/>
            </a:pPr>
            <a:r>
              <a:rPr lang="fr-FR" sz="3200" dirty="0" smtClean="0"/>
              <a:t>Par la mise en évidence de lien entre les questions</a:t>
            </a:r>
          </a:p>
          <a:p>
            <a:pPr lvl="1">
              <a:buFont typeface="Wingdings" pitchFamily="2" charset="2"/>
              <a:buChar char=""/>
              <a:defRPr/>
            </a:pPr>
            <a:endParaRPr lang="fr-FR" sz="3200" dirty="0" smtClean="0"/>
          </a:p>
          <a:p>
            <a:pPr lvl="1">
              <a:buFont typeface="Wingdings" pitchFamily="2" charset="2"/>
              <a:buChar char=""/>
              <a:defRPr/>
            </a:pPr>
            <a:r>
              <a:rPr lang="fr-FR" sz="3200" dirty="0" smtClean="0"/>
              <a:t>Par les objets d’études utilisés</a:t>
            </a:r>
          </a:p>
        </p:txBody>
      </p:sp>
      <p:pic>
        <p:nvPicPr>
          <p:cNvPr id="4" name="Image 3"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960339" y="87602"/>
            <a:ext cx="2147697" cy="1225176"/>
          </a:xfrm>
          <a:prstGeom prst="rect">
            <a:avLst/>
          </a:prstGeom>
        </p:spPr>
      </p:pic>
    </p:spTree>
    <p:extLst>
      <p:ext uri="{BB962C8B-B14F-4D97-AF65-F5344CB8AC3E}">
        <p14:creationId xmlns:p14="http://schemas.microsoft.com/office/powerpoint/2010/main" val="6157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04254"/>
          </a:xfrm>
        </p:spPr>
        <p:txBody>
          <a:bodyPr/>
          <a:lstStyle/>
          <a:p>
            <a:pPr algn="ctr"/>
            <a:r>
              <a:rPr lang="fr-FR" b="1" dirty="0" smtClean="0"/>
              <a:t>Le découpage </a:t>
            </a:r>
            <a:r>
              <a:rPr lang="fr-FR" dirty="0" smtClean="0"/>
              <a:t>: </a:t>
            </a:r>
            <a:endParaRPr lang="fr-FR" dirty="0"/>
          </a:p>
        </p:txBody>
      </p:sp>
      <p:sp>
        <p:nvSpPr>
          <p:cNvPr id="3" name="Espace réservé du texte 2"/>
          <p:cNvSpPr>
            <a:spLocks noGrp="1"/>
          </p:cNvSpPr>
          <p:nvPr>
            <p:ph type="body" sz="quarter" idx="13"/>
          </p:nvPr>
        </p:nvSpPr>
        <p:spPr/>
        <p:txBody>
          <a:bodyPr/>
          <a:lstStyle/>
          <a:p>
            <a:pPr marL="0" indent="0">
              <a:buNone/>
            </a:pPr>
            <a:endParaRPr lang="fr-FR" b="1" i="1" dirty="0" smtClean="0"/>
          </a:p>
          <a:p>
            <a:pPr marL="0" indent="0">
              <a:buNone/>
            </a:pPr>
            <a:r>
              <a:rPr lang="fr-FR" b="1" i="1" dirty="0" smtClean="0"/>
              <a:t>6 thèmes </a:t>
            </a:r>
            <a:r>
              <a:rPr lang="fr-FR" b="1" i="1" dirty="0"/>
              <a:t>: </a:t>
            </a:r>
            <a:endParaRPr lang="fr-FR" dirty="0"/>
          </a:p>
          <a:p>
            <a:r>
              <a:rPr lang="fr-FR" b="1" dirty="0"/>
              <a:t>La </a:t>
            </a:r>
            <a:r>
              <a:rPr lang="fr-FR" b="1" dirty="0" smtClean="0"/>
              <a:t>première année pose le cadre (thème </a:t>
            </a:r>
            <a:r>
              <a:rPr lang="fr-FR" b="1" dirty="0"/>
              <a:t>1 à 3) </a:t>
            </a:r>
            <a:endParaRPr lang="fr-FR" b="1" dirty="0" smtClean="0"/>
          </a:p>
          <a:p>
            <a:pPr marL="0" indent="0">
              <a:buNone/>
            </a:pPr>
            <a:endParaRPr lang="fr-FR" dirty="0"/>
          </a:p>
          <a:p>
            <a:r>
              <a:rPr lang="fr-FR" b="1" dirty="0"/>
              <a:t>La seconde </a:t>
            </a:r>
            <a:r>
              <a:rPr lang="fr-FR" b="1" dirty="0" smtClean="0"/>
              <a:t>année </a:t>
            </a:r>
            <a:r>
              <a:rPr lang="fr-FR" b="1" dirty="0"/>
              <a:t>aborde les </a:t>
            </a:r>
            <a:r>
              <a:rPr lang="fr-FR" b="1" dirty="0" smtClean="0"/>
              <a:t>évolutions (numérique </a:t>
            </a:r>
            <a:r>
              <a:rPr lang="fr-FR" b="1" dirty="0"/>
              <a:t>et travail) puis termine sur les </a:t>
            </a:r>
            <a:r>
              <a:rPr lang="fr-FR" b="1" dirty="0" smtClean="0"/>
              <a:t>stratégies </a:t>
            </a:r>
            <a:endParaRPr lang="fr-FR" dirty="0"/>
          </a:p>
          <a:p>
            <a:pPr marL="0" indent="0">
              <a:buNone/>
            </a:pPr>
            <a:endParaRPr lang="fr-FR" dirty="0"/>
          </a:p>
        </p:txBody>
      </p:sp>
      <p:pic>
        <p:nvPicPr>
          <p:cNvPr id="4" name="Image 3" descr="Capture d’écran 2018-05-24 à 17.26.25.png"/>
          <p:cNvPicPr>
            <a:picLocks noChangeAspect="1"/>
          </p:cNvPicPr>
          <p:nvPr/>
        </p:nvPicPr>
        <p:blipFill rotWithShape="1">
          <a:blip r:embed="rId2">
            <a:extLst>
              <a:ext uri="{28A0092B-C50C-407E-A947-70E740481C1C}">
                <a14:useLocalDpi xmlns:a14="http://schemas.microsoft.com/office/drawing/2010/main" val="0"/>
              </a:ext>
            </a:extLst>
          </a:blip>
          <a:srcRect r="54158"/>
          <a:stretch/>
        </p:blipFill>
        <p:spPr>
          <a:xfrm>
            <a:off x="9206103" y="87602"/>
            <a:ext cx="2147697" cy="1225176"/>
          </a:xfrm>
          <a:prstGeom prst="rect">
            <a:avLst/>
          </a:prstGeom>
        </p:spPr>
      </p:pic>
    </p:spTree>
    <p:extLst>
      <p:ext uri="{BB962C8B-B14F-4D97-AF65-F5344CB8AC3E}">
        <p14:creationId xmlns:p14="http://schemas.microsoft.com/office/powerpoint/2010/main" val="33580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Espace réservé du texte 2"/>
          <p:cNvSpPr>
            <a:spLocks noGrp="1"/>
          </p:cNvSpPr>
          <p:nvPr>
            <p:ph type="body" sz="quarter" idx="13"/>
          </p:nvPr>
        </p:nvSpPr>
        <p:spPr>
          <a:xfrm>
            <a:off x="1774825" y="1484314"/>
            <a:ext cx="8713788" cy="4383087"/>
          </a:xfrm>
        </p:spPr>
        <p:txBody>
          <a:bodyPr/>
          <a:lstStyle/>
          <a:p>
            <a:pPr marL="0" indent="0">
              <a:buNone/>
            </a:pPr>
            <a:endParaRPr lang="fr-FR" altLang="fr-FR">
              <a:latin typeface="Calibri" charset="0"/>
              <a:cs typeface="Calibri" charset="0"/>
            </a:endParaRPr>
          </a:p>
        </p:txBody>
      </p:sp>
      <p:sp>
        <p:nvSpPr>
          <p:cNvPr id="5" name="Titre 1"/>
          <p:cNvSpPr>
            <a:spLocks noGrp="1"/>
          </p:cNvSpPr>
          <p:nvPr>
            <p:ph type="title"/>
          </p:nvPr>
        </p:nvSpPr>
        <p:spPr>
          <a:xfrm>
            <a:off x="954157" y="274638"/>
            <a:ext cx="10283686" cy="1209676"/>
          </a:xfrm>
        </p:spPr>
        <p:txBody>
          <a:bodyPr>
            <a:normAutofit/>
          </a:bodyPr>
          <a:lstStyle/>
          <a:p>
            <a:pPr algn="just">
              <a:defRPr/>
            </a:pPr>
            <a:r>
              <a:rPr lang="fr-FR" sz="2700" b="1" dirty="0"/>
              <a:t>Thème 1 : </a:t>
            </a:r>
            <a:r>
              <a:rPr lang="fr-FR" sz="2200" b="1" dirty="0"/>
              <a:t>L’INTÉGRATION DE L’ENTREPRISE DANS SON ENVIRONNEMENT</a:t>
            </a:r>
            <a:r>
              <a:rPr lang="fr-FR" sz="2700" b="1" dirty="0"/>
              <a:t/>
            </a:r>
            <a:br>
              <a:rPr lang="fr-FR" sz="2700" b="1" dirty="0"/>
            </a:br>
            <a:r>
              <a:rPr lang="fr-FR" b="1" dirty="0" smtClean="0"/>
              <a:t> </a:t>
            </a:r>
            <a:endParaRPr lang="fr-FR" b="1" dirty="0"/>
          </a:p>
        </p:txBody>
      </p:sp>
      <p:graphicFrame>
        <p:nvGraphicFramePr>
          <p:cNvPr id="6" name="Tableau 5"/>
          <p:cNvGraphicFramePr>
            <a:graphicFrameLocks noGrp="1"/>
          </p:cNvGraphicFramePr>
          <p:nvPr>
            <p:extLst>
              <p:ext uri="{D42A27DB-BD31-4B8C-83A1-F6EECF244321}">
                <p14:modId xmlns:p14="http://schemas.microsoft.com/office/powerpoint/2010/main" val="4266272220"/>
              </p:ext>
            </p:extLst>
          </p:nvPr>
        </p:nvGraphicFramePr>
        <p:xfrm>
          <a:off x="954157" y="864256"/>
          <a:ext cx="10283685" cy="5705652"/>
        </p:xfrm>
        <a:graphic>
          <a:graphicData uri="http://schemas.openxmlformats.org/drawingml/2006/table">
            <a:tbl>
              <a:tblPr/>
              <a:tblGrid>
                <a:gridCol w="3427895"/>
                <a:gridCol w="3427895"/>
                <a:gridCol w="3427895"/>
              </a:tblGrid>
              <a:tr h="1037646">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700" b="1" i="0" u="none" strike="noStrike" cap="none" normalizeH="0" baseline="0" dirty="0">
                          <a:ln>
                            <a:noFill/>
                          </a:ln>
                          <a:solidFill>
                            <a:srgbClr val="FFFFFF"/>
                          </a:solidFill>
                          <a:effectLst/>
                          <a:latin typeface="Arial" charset="0"/>
                          <a:ea typeface="ＭＳ Ｐゴシック" charset="-128"/>
                        </a:rPr>
                        <a:t>Comment s’établissent les relations entre l’entreprise et son environnement économique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700" b="1" i="0" u="none" strike="noStrike" cap="none" normalizeH="0" baseline="0" dirty="0">
                          <a:ln>
                            <a:noFill/>
                          </a:ln>
                          <a:solidFill>
                            <a:srgbClr val="FFFFFF"/>
                          </a:solidFill>
                          <a:effectLst/>
                          <a:latin typeface="Arial" charset="0"/>
                          <a:ea typeface="ＭＳ Ｐゴシック" charset="-128"/>
                        </a:rPr>
                        <a:t>Comment les contrats sécurisent-ils les relations entre l’entreprise et ses partenaires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700" b="1" i="0" u="none" strike="noStrike" cap="none" normalizeH="0" baseline="0" dirty="0">
                          <a:ln>
                            <a:noFill/>
                          </a:ln>
                          <a:solidFill>
                            <a:srgbClr val="FFFFFF"/>
                          </a:solidFill>
                          <a:effectLst/>
                          <a:latin typeface="Arial" charset="0"/>
                          <a:ea typeface="ＭＳ Ｐゴシック" charset="-128"/>
                        </a:rPr>
                        <a:t>De quelle manière l’entreprise s’inscrit-elle dans son environnement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rgbClr val="FFFFFF"/>
                        </a:solidFill>
                        <a:effectLst/>
                        <a:latin typeface="Arial"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07332">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Identifier les principaux agents </a:t>
                      </a:r>
                      <a:r>
                        <a:rPr kumimoji="0" lang="fr-FR" altLang="fr-FR" sz="1200" b="0" i="0" u="none" strike="noStrike" cap="none" normalizeH="0" baseline="0" dirty="0">
                          <a:ln>
                            <a:noFill/>
                          </a:ln>
                          <a:solidFill>
                            <a:srgbClr val="000000"/>
                          </a:solidFill>
                          <a:effectLst/>
                          <a:latin typeface="Arial" charset="0"/>
                          <a:ea typeface="ＭＳ Ｐゴシック" charset="-128"/>
                        </a:rPr>
                        <a:t>économiques en relation avec l’entreprise et leurs rôles </a:t>
                      </a:r>
                      <a:r>
                        <a:rPr kumimoji="0" lang="fr-FR" altLang="fr-FR" sz="1200" b="0" i="1" u="none" strike="noStrike" cap="none" normalizeH="0" baseline="0" dirty="0">
                          <a:ln>
                            <a:noFill/>
                          </a:ln>
                          <a:solidFill>
                            <a:srgbClr val="000000"/>
                          </a:solidFill>
                          <a:effectLst/>
                          <a:latin typeface="Arial" charset="0"/>
                          <a:ea typeface="ＭＳ Ｐゴシック" charset="-128"/>
                        </a:rPr>
                        <a:t>(ménages, entreprises, banques, État</a:t>
                      </a:r>
                      <a:r>
                        <a:rPr kumimoji="0" lang="fr-FR" altLang="fr-FR" sz="1200" b="0" i="1" u="none" strike="noStrike" cap="none" normalizeH="0" baseline="0" dirty="0" smtClean="0">
                          <a:ln>
                            <a:noFill/>
                          </a:ln>
                          <a:solidFill>
                            <a:srgbClr val="000000"/>
                          </a:solidFill>
                          <a:effectLst/>
                          <a:latin typeface="Arial" charset="0"/>
                          <a:ea typeface="ＭＳ Ｐゴシック"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200" b="1" i="1" u="none" strike="noStrike" cap="none" normalizeH="0" baseline="0" dirty="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Présenter le fonctionnement des marchés </a:t>
                      </a:r>
                      <a:r>
                        <a:rPr kumimoji="0" lang="fr-FR" altLang="fr-FR" sz="1200" b="0" i="0" u="none" strike="noStrike" cap="none" normalizeH="0" baseline="0" dirty="0">
                          <a:ln>
                            <a:noFill/>
                          </a:ln>
                          <a:solidFill>
                            <a:srgbClr val="000000"/>
                          </a:solidFill>
                          <a:effectLst/>
                          <a:latin typeface="Arial" charset="0"/>
                          <a:ea typeface="ＭＳ Ｐゴシック" charset="-128"/>
                        </a:rPr>
                        <a:t>sur lesquels intervient </a:t>
                      </a:r>
                      <a:r>
                        <a:rPr kumimoji="0" lang="fr-FR" altLang="fr-FR" sz="1200" b="0" i="0" u="none" strike="noStrike" cap="none" normalizeH="0" baseline="0" dirty="0" smtClean="0">
                          <a:ln>
                            <a:noFill/>
                          </a:ln>
                          <a:solidFill>
                            <a:srgbClr val="000000"/>
                          </a:solidFill>
                          <a:effectLst/>
                          <a:latin typeface="Arial" charset="0"/>
                          <a:ea typeface="ＭＳ Ｐゴシック" charset="-128"/>
                        </a:rPr>
                        <a:t>l’entreprise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Repérer l’existence d’externalités </a:t>
                      </a:r>
                      <a:r>
                        <a:rPr kumimoji="0" lang="fr-FR" altLang="fr-FR" sz="1200" b="0" i="0" u="none" strike="noStrike" cap="none" normalizeH="0" baseline="0" dirty="0">
                          <a:ln>
                            <a:noFill/>
                          </a:ln>
                          <a:solidFill>
                            <a:srgbClr val="000000"/>
                          </a:solidFill>
                          <a:effectLst/>
                          <a:latin typeface="Arial" charset="0"/>
                          <a:ea typeface="ＭＳ Ｐゴシック" charset="-128"/>
                        </a:rPr>
                        <a:t>pour l’entreprise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Qualifier une situation précontractuelle </a:t>
                      </a:r>
                      <a:r>
                        <a:rPr kumimoji="0" lang="fr-FR" altLang="fr-FR" sz="1200" b="0" i="0" u="none" strike="noStrike" cap="none" normalizeH="0" baseline="0" dirty="0">
                          <a:ln>
                            <a:noFill/>
                          </a:ln>
                          <a:solidFill>
                            <a:srgbClr val="000000"/>
                          </a:solidFill>
                          <a:effectLst/>
                          <a:latin typeface="Arial" charset="0"/>
                          <a:ea typeface="ＭＳ Ｐゴシック" charset="-128"/>
                        </a:rPr>
                        <a:t>et </a:t>
                      </a:r>
                      <a:r>
                        <a:rPr kumimoji="0" lang="fr-FR" altLang="fr-FR" sz="1200" b="1" i="0" u="none" strike="noStrike" cap="none" normalizeH="0" baseline="0" dirty="0">
                          <a:ln>
                            <a:noFill/>
                          </a:ln>
                          <a:solidFill>
                            <a:srgbClr val="000000"/>
                          </a:solidFill>
                          <a:effectLst/>
                          <a:latin typeface="Arial" charset="0"/>
                          <a:ea typeface="ＭＳ Ｐゴシック" charset="-128"/>
                        </a:rPr>
                        <a:t>repérer le processus de formatio</a:t>
                      </a:r>
                      <a:r>
                        <a:rPr kumimoji="0" lang="fr-FR" altLang="fr-FR" sz="1200" b="0" i="0" u="none" strike="noStrike" cap="none" normalizeH="0" baseline="0" dirty="0">
                          <a:ln>
                            <a:noFill/>
                          </a:ln>
                          <a:solidFill>
                            <a:srgbClr val="000000"/>
                          </a:solidFill>
                          <a:effectLst/>
                          <a:latin typeface="Arial" charset="0"/>
                          <a:ea typeface="ＭＳ Ｐゴシック" charset="-128"/>
                        </a:rPr>
                        <a:t>n d’un contrat</a:t>
                      </a:r>
                      <a:r>
                        <a:rPr kumimoji="0" lang="fr-FR" altLang="fr-FR" sz="1200" b="0" i="0" u="none" strike="noStrike" cap="none" normalizeH="0" baseline="0" dirty="0" smtClean="0">
                          <a:ln>
                            <a:noFill/>
                          </a:ln>
                          <a:solidFill>
                            <a:srgbClr val="000000"/>
                          </a:solidFill>
                          <a:effectLst/>
                          <a:latin typeface="Arial"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Analyser et évaluer</a:t>
                      </a:r>
                      <a:r>
                        <a:rPr kumimoji="0" lang="fr-FR" altLang="fr-FR" sz="1200" b="0" i="0" u="none" strike="noStrike" cap="none" normalizeH="0" baseline="0" dirty="0">
                          <a:ln>
                            <a:noFill/>
                          </a:ln>
                          <a:solidFill>
                            <a:srgbClr val="000000"/>
                          </a:solidFill>
                          <a:effectLst/>
                          <a:latin typeface="Arial" charset="0"/>
                          <a:ea typeface="ＭＳ Ｐゴシック" charset="-128"/>
                        </a:rPr>
                        <a:t> les conditions de la validité, les clauses et les effets juridiques d’un contrat.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Identifier les finalités </a:t>
                      </a:r>
                      <a:r>
                        <a:rPr kumimoji="0" lang="fr-FR" altLang="fr-FR" sz="1200" b="0" i="0" u="none" strike="noStrike" cap="none" normalizeH="0" baseline="0" dirty="0">
                          <a:ln>
                            <a:noFill/>
                          </a:ln>
                          <a:solidFill>
                            <a:srgbClr val="000000"/>
                          </a:solidFill>
                          <a:effectLst/>
                          <a:latin typeface="Arial" charset="0"/>
                          <a:ea typeface="ＭＳ Ｐゴシック" charset="-128"/>
                        </a:rPr>
                        <a:t>économique, sociale et sociétale de l’entreprise</a:t>
                      </a:r>
                      <a:r>
                        <a:rPr kumimoji="0" lang="fr-FR" altLang="fr-FR" sz="1200" b="0" i="0" u="none" strike="noStrike" cap="none" normalizeH="0" baseline="0" dirty="0" smtClean="0">
                          <a:ln>
                            <a:noFill/>
                          </a:ln>
                          <a:solidFill>
                            <a:srgbClr val="000000"/>
                          </a:solidFill>
                          <a:effectLst/>
                          <a:latin typeface="Arial"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Caractériser les différentes parties prenantes</a:t>
                      </a:r>
                      <a:r>
                        <a:rPr kumimoji="0" lang="fr-FR" altLang="fr-FR" sz="1200" b="0" i="0" u="none" strike="noStrike" cap="none" normalizeH="0" baseline="0" dirty="0">
                          <a:ln>
                            <a:noFill/>
                          </a:ln>
                          <a:solidFill>
                            <a:srgbClr val="000000"/>
                          </a:solidFill>
                          <a:effectLst/>
                          <a:latin typeface="Arial" charset="0"/>
                          <a:ea typeface="ＭＳ Ｐゴシック" charset="-128"/>
                        </a:rPr>
                        <a:t> de l’entreprise</a:t>
                      </a:r>
                      <a:r>
                        <a:rPr kumimoji="0" lang="fr-FR" altLang="fr-FR" sz="1200" b="0" i="0" u="none" strike="noStrike" cap="none" normalizeH="0" baseline="0" dirty="0" smtClean="0">
                          <a:ln>
                            <a:noFill/>
                          </a:ln>
                          <a:solidFill>
                            <a:srgbClr val="000000"/>
                          </a:solidFill>
                          <a:effectLst/>
                          <a:latin typeface="Arial"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Caractériser</a:t>
                      </a:r>
                      <a:r>
                        <a:rPr kumimoji="0" lang="fr-FR" altLang="fr-FR" sz="1200" b="0" i="0" u="none" strike="noStrike" cap="none" normalizeH="0" baseline="0" dirty="0">
                          <a:ln>
                            <a:noFill/>
                          </a:ln>
                          <a:solidFill>
                            <a:srgbClr val="000000"/>
                          </a:solidFill>
                          <a:effectLst/>
                          <a:latin typeface="Arial" charset="0"/>
                          <a:ea typeface="ＭＳ Ｐゴシック" charset="-128"/>
                        </a:rPr>
                        <a:t> </a:t>
                      </a:r>
                      <a:r>
                        <a:rPr kumimoji="0" lang="fr-FR" altLang="fr-FR" sz="1200" b="1" i="0" u="none" strike="noStrike" cap="none" normalizeH="0" baseline="0" dirty="0">
                          <a:ln>
                            <a:noFill/>
                          </a:ln>
                          <a:solidFill>
                            <a:srgbClr val="000000"/>
                          </a:solidFill>
                          <a:effectLst/>
                          <a:latin typeface="Arial" charset="0"/>
                          <a:ea typeface="ＭＳ Ｐゴシック" charset="-128"/>
                        </a:rPr>
                        <a:t>les</a:t>
                      </a:r>
                      <a:r>
                        <a:rPr kumimoji="0" lang="fr-FR" altLang="fr-FR" sz="1200" b="0" i="0" u="none" strike="noStrike" cap="none" normalizeH="0" baseline="0" dirty="0">
                          <a:ln>
                            <a:noFill/>
                          </a:ln>
                          <a:solidFill>
                            <a:srgbClr val="000000"/>
                          </a:solidFill>
                          <a:effectLst/>
                          <a:latin typeface="Arial" charset="0"/>
                          <a:ea typeface="ＭＳ Ｐゴシック" charset="-128"/>
                        </a:rPr>
                        <a:t> </a:t>
                      </a:r>
                      <a:r>
                        <a:rPr kumimoji="0" lang="fr-FR" altLang="fr-FR" sz="1200" b="1" i="0" u="none" strike="noStrike" cap="none" normalizeH="0" baseline="0" dirty="0">
                          <a:ln>
                            <a:noFill/>
                          </a:ln>
                          <a:solidFill>
                            <a:srgbClr val="000000"/>
                          </a:solidFill>
                          <a:effectLst/>
                          <a:latin typeface="Arial" charset="0"/>
                          <a:ea typeface="ＭＳ Ｐゴシック" charset="-128"/>
                        </a:rPr>
                        <a:t>étapes</a:t>
                      </a:r>
                      <a:r>
                        <a:rPr kumimoji="0" lang="fr-FR" altLang="fr-FR" sz="1200" b="0" i="0" u="none" strike="noStrike" cap="none" normalizeH="0" baseline="0" dirty="0">
                          <a:ln>
                            <a:noFill/>
                          </a:ln>
                          <a:solidFill>
                            <a:srgbClr val="000000"/>
                          </a:solidFill>
                          <a:effectLst/>
                          <a:latin typeface="Arial" charset="0"/>
                          <a:ea typeface="ＭＳ Ｐゴシック" charset="-128"/>
                        </a:rPr>
                        <a:t> de création d’une entreprise</a:t>
                      </a:r>
                      <a:r>
                        <a:rPr kumimoji="0" lang="fr-FR" altLang="fr-FR" sz="1200" b="0" i="0" u="none" strike="noStrike" cap="none" normalizeH="0" baseline="0" dirty="0" smtClean="0">
                          <a:ln>
                            <a:noFill/>
                          </a:ln>
                          <a:solidFill>
                            <a:srgbClr val="000000"/>
                          </a:solidFill>
                          <a:effectLst/>
                          <a:latin typeface="Arial"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Distinguer une démarche entrepreneuriale </a:t>
                      </a:r>
                      <a:r>
                        <a:rPr kumimoji="0" lang="fr-FR" altLang="fr-FR" sz="1200" b="0" i="0" u="none" strike="noStrike" cap="none" normalizeH="0" baseline="0" dirty="0">
                          <a:ln>
                            <a:noFill/>
                          </a:ln>
                          <a:solidFill>
                            <a:srgbClr val="000000"/>
                          </a:solidFill>
                          <a:effectLst/>
                          <a:latin typeface="Arial" charset="0"/>
                          <a:ea typeface="ＭＳ Ｐゴシック" charset="-128"/>
                        </a:rPr>
                        <a:t>d’une démarche managériale</a:t>
                      </a:r>
                      <a:r>
                        <a:rPr kumimoji="0" lang="fr-FR" altLang="fr-FR" sz="1200" b="0" i="0" u="none" strike="noStrike" cap="none" normalizeH="0" baseline="0" dirty="0" smtClean="0">
                          <a:ln>
                            <a:noFill/>
                          </a:ln>
                          <a:solidFill>
                            <a:srgbClr val="000000"/>
                          </a:solidFill>
                          <a:effectLst/>
                          <a:latin typeface="Arial"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charset="0"/>
                          <a:ea typeface="ＭＳ Ｐゴシック" charset="-128"/>
                        </a:rPr>
                        <a:t>Identifier les différentes composantes </a:t>
                      </a:r>
                      <a:r>
                        <a:rPr kumimoji="0" lang="fr-FR" altLang="fr-FR" sz="1200" b="0" i="0" u="none" strike="noStrike" cap="none" normalizeH="0" baseline="0" dirty="0">
                          <a:ln>
                            <a:noFill/>
                          </a:ln>
                          <a:solidFill>
                            <a:srgbClr val="000000"/>
                          </a:solidFill>
                          <a:effectLst/>
                          <a:latin typeface="Arial" charset="0"/>
                          <a:ea typeface="ＭＳ Ｐゴシック" charset="-128"/>
                        </a:rPr>
                        <a:t>de la performance de l’entreprise.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1910881">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agents économiques et leurs rôles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échanges entre les agents économiques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 </a:t>
                      </a:r>
                      <a:r>
                        <a:rPr kumimoji="0" lang="fr-FR" altLang="fr-FR" sz="1200" b="0" i="0" u="none" strike="noStrike" cap="none" normalizeH="0" baseline="0" dirty="0">
                          <a:ln>
                            <a:noFill/>
                          </a:ln>
                          <a:solidFill>
                            <a:srgbClr val="000000"/>
                          </a:solidFill>
                          <a:effectLst/>
                          <a:latin typeface="Arial" charset="0"/>
                          <a:ea typeface="ＭＳ Ｐゴシック" charset="-128"/>
                        </a:rPr>
                        <a:t>rôle du marché et son fonctionnement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La </a:t>
                      </a:r>
                      <a:r>
                        <a:rPr kumimoji="0" lang="fr-FR" altLang="fr-FR" sz="1200" b="0" i="0" u="none" strike="noStrike" cap="none" normalizeH="0" baseline="0" dirty="0">
                          <a:ln>
                            <a:noFill/>
                          </a:ln>
                          <a:solidFill>
                            <a:srgbClr val="000000"/>
                          </a:solidFill>
                          <a:effectLst/>
                          <a:latin typeface="Arial" charset="0"/>
                          <a:ea typeface="ＭＳ Ｐゴシック" charset="-128"/>
                        </a:rPr>
                        <a:t>concurrence et les relations de coopération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barrières à l’entrée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L’asymétrie </a:t>
                      </a:r>
                      <a:r>
                        <a:rPr kumimoji="0" lang="fr-FR" altLang="fr-FR" sz="1200" b="0" i="0" u="none" strike="noStrike" cap="none" normalizeH="0" baseline="0" dirty="0">
                          <a:ln>
                            <a:noFill/>
                          </a:ln>
                          <a:solidFill>
                            <a:srgbClr val="000000"/>
                          </a:solidFill>
                          <a:effectLst/>
                          <a:latin typeface="Arial" charset="0"/>
                          <a:ea typeface="ＭＳ Ｐゴシック" charset="-128"/>
                        </a:rPr>
                        <a:t>de l’information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externalités positives et négatives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 </a:t>
                      </a:r>
                      <a:r>
                        <a:rPr kumimoji="0" lang="fr-FR" altLang="fr-FR" sz="1200" b="0" i="0" u="none" strike="noStrike" cap="none" normalizeH="0" baseline="0" dirty="0">
                          <a:ln>
                            <a:noFill/>
                          </a:ln>
                          <a:solidFill>
                            <a:srgbClr val="000000"/>
                          </a:solidFill>
                          <a:effectLst/>
                          <a:latin typeface="Arial" charset="0"/>
                          <a:ea typeface="ＭＳ Ｐゴシック" charset="-128"/>
                        </a:rPr>
                        <a:t>rôle des banques et du marché </a:t>
                      </a:r>
                      <a:r>
                        <a:rPr kumimoji="0" lang="fr-FR" altLang="fr-FR" sz="1200" b="0" i="0" u="none" strike="noStrike" cap="none" normalizeH="0" baseline="0" dirty="0" smtClean="0">
                          <a:ln>
                            <a:noFill/>
                          </a:ln>
                          <a:solidFill>
                            <a:srgbClr val="000000"/>
                          </a:solidFill>
                          <a:effectLst/>
                          <a:latin typeface="Arial" charset="0"/>
                          <a:ea typeface="ＭＳ Ｐゴシック" charset="-128"/>
                        </a:rPr>
                        <a:t>financier</a:t>
                      </a:r>
                      <a:endParaRPr kumimoji="0" lang="fr-FR" altLang="fr-FR" sz="1200" b="0" i="0" u="none" strike="noStrike" cap="none" normalizeH="0" baseline="0" dirty="0">
                        <a:ln>
                          <a:noFill/>
                        </a:ln>
                        <a:solidFill>
                          <a:srgbClr val="000000"/>
                        </a:solidFill>
                        <a:effectLst/>
                        <a:latin typeface="Arial"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principes contractuels et leur évolution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La </a:t>
                      </a:r>
                      <a:r>
                        <a:rPr kumimoji="0" lang="fr-FR" altLang="fr-FR" sz="1200" b="0" i="0" u="none" strike="noStrike" cap="none" normalizeH="0" baseline="0" dirty="0">
                          <a:ln>
                            <a:noFill/>
                          </a:ln>
                          <a:solidFill>
                            <a:srgbClr val="000000"/>
                          </a:solidFill>
                          <a:effectLst/>
                          <a:latin typeface="Arial" charset="0"/>
                          <a:ea typeface="ＭＳ Ｐゴシック" charset="-128"/>
                        </a:rPr>
                        <a:t>formation du contrat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 </a:t>
                      </a:r>
                      <a:r>
                        <a:rPr kumimoji="0" lang="fr-FR" altLang="fr-FR" sz="1200" b="0" i="0" u="none" strike="noStrike" cap="none" normalizeH="0" baseline="0" dirty="0">
                          <a:ln>
                            <a:noFill/>
                          </a:ln>
                          <a:solidFill>
                            <a:srgbClr val="000000"/>
                          </a:solidFill>
                          <a:effectLst/>
                          <a:latin typeface="Arial" charset="0"/>
                          <a:ea typeface="ＭＳ Ｐゴシック" charset="-128"/>
                        </a:rPr>
                        <a:t>contenu du contrat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finalités de l’entreprise.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parties prenantes.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La </a:t>
                      </a:r>
                      <a:r>
                        <a:rPr kumimoji="0" lang="fr-FR" altLang="fr-FR" sz="1200" b="0" i="0" u="none" strike="noStrike" cap="none" normalizeH="0" baseline="0" dirty="0">
                          <a:ln>
                            <a:noFill/>
                          </a:ln>
                          <a:solidFill>
                            <a:srgbClr val="000000"/>
                          </a:solidFill>
                          <a:effectLst/>
                          <a:latin typeface="Arial" charset="0"/>
                          <a:ea typeface="ＭＳ Ｐゴシック" charset="-128"/>
                        </a:rPr>
                        <a:t>logique entrepreneuriale.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La </a:t>
                      </a:r>
                      <a:r>
                        <a:rPr kumimoji="0" lang="fr-FR" altLang="fr-FR" sz="1200" b="0" i="0" u="none" strike="noStrike" cap="none" normalizeH="0" baseline="0" dirty="0">
                          <a:ln>
                            <a:noFill/>
                          </a:ln>
                          <a:solidFill>
                            <a:srgbClr val="000000"/>
                          </a:solidFill>
                          <a:effectLst/>
                          <a:latin typeface="Arial" charset="0"/>
                          <a:ea typeface="ＭＳ Ｐゴシック" charset="-128"/>
                        </a:rPr>
                        <a:t>logique managériale.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charset="0"/>
                          <a:ea typeface="ＭＳ Ｐゴシック" charset="-128"/>
                        </a:rPr>
                        <a:t>- Les </a:t>
                      </a:r>
                      <a:r>
                        <a:rPr kumimoji="0" lang="fr-FR" altLang="fr-FR" sz="1200" b="0" i="0" u="none" strike="noStrike" cap="none" normalizeH="0" baseline="0" dirty="0">
                          <a:ln>
                            <a:noFill/>
                          </a:ln>
                          <a:solidFill>
                            <a:srgbClr val="000000"/>
                          </a:solidFill>
                          <a:effectLst/>
                          <a:latin typeface="Arial" charset="0"/>
                          <a:ea typeface="ＭＳ Ｐゴシック" charset="-128"/>
                        </a:rPr>
                        <a:t>indicateurs de performance.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bl>
          </a:graphicData>
        </a:graphic>
      </p:graphicFrame>
    </p:spTree>
    <p:extLst>
      <p:ext uri="{BB962C8B-B14F-4D97-AF65-F5344CB8AC3E}">
        <p14:creationId xmlns:p14="http://schemas.microsoft.com/office/powerpoint/2010/main" val="171991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re 1"/>
          <p:cNvSpPr>
            <a:spLocks noGrp="1"/>
          </p:cNvSpPr>
          <p:nvPr>
            <p:ph type="title"/>
          </p:nvPr>
        </p:nvSpPr>
        <p:spPr>
          <a:xfrm>
            <a:off x="838200" y="365125"/>
            <a:ext cx="10515600" cy="976313"/>
          </a:xfrm>
        </p:spPr>
        <p:txBody>
          <a:bodyPr>
            <a:normAutofit fontScale="90000"/>
          </a:bodyPr>
          <a:lstStyle/>
          <a:p>
            <a:pPr algn="ctr"/>
            <a:r>
              <a:rPr lang="fr-FR" altLang="fr-FR" sz="2700" dirty="0" smtClean="0">
                <a:solidFill>
                  <a:srgbClr val="0070C0"/>
                </a:solidFill>
                <a:latin typeface="Calibri" charset="0"/>
                <a:cs typeface="Calibri" charset="0"/>
              </a:rPr>
              <a:t/>
            </a:r>
            <a:br>
              <a:rPr lang="fr-FR" altLang="fr-FR" sz="2700" dirty="0" smtClean="0">
                <a:solidFill>
                  <a:srgbClr val="0070C0"/>
                </a:solidFill>
                <a:latin typeface="Calibri" charset="0"/>
                <a:cs typeface="Calibri" charset="0"/>
              </a:rPr>
            </a:br>
            <a:r>
              <a:rPr lang="fr-FR" altLang="fr-FR" sz="2700" dirty="0" smtClean="0">
                <a:solidFill>
                  <a:srgbClr val="0070C0"/>
                </a:solidFill>
                <a:latin typeface="Calibri" charset="0"/>
                <a:cs typeface="Calibri" charset="0"/>
              </a:rPr>
              <a:t>Comment </a:t>
            </a:r>
            <a:r>
              <a:rPr lang="fr-FR" altLang="fr-FR" sz="2700" dirty="0">
                <a:solidFill>
                  <a:srgbClr val="0070C0"/>
                </a:solidFill>
                <a:latin typeface="Calibri" charset="0"/>
                <a:cs typeface="Calibri" charset="0"/>
              </a:rPr>
              <a:t>s’établissent les relations entre l’entreprise et son environnement </a:t>
            </a:r>
            <a:r>
              <a:rPr lang="fr-FR" altLang="fr-FR" sz="2700" dirty="0" smtClean="0">
                <a:solidFill>
                  <a:srgbClr val="0070C0"/>
                </a:solidFill>
                <a:latin typeface="Calibri" charset="0"/>
                <a:cs typeface="Calibri" charset="0"/>
              </a:rPr>
              <a:t>économique ?</a:t>
            </a:r>
            <a:r>
              <a:rPr lang="fr-FR" altLang="fr-FR" sz="2700" dirty="0">
                <a:solidFill>
                  <a:srgbClr val="0070C0"/>
                </a:solidFill>
                <a:latin typeface="Calibri" charset="0"/>
                <a:cs typeface="Calibri" charset="0"/>
              </a:rPr>
              <a:t> </a:t>
            </a:r>
            <a:r>
              <a:rPr lang="fr-FR" altLang="fr-FR" dirty="0">
                <a:latin typeface="Calibri" charset="0"/>
                <a:cs typeface="Calibri" charset="0"/>
              </a:rPr>
              <a:t/>
            </a:r>
            <a:br>
              <a:rPr lang="fr-FR" altLang="fr-FR" dirty="0">
                <a:latin typeface="Calibri" charset="0"/>
                <a:cs typeface="Calibri" charset="0"/>
              </a:rPr>
            </a:br>
            <a:endParaRPr lang="fr-FR" altLang="fr-FR" dirty="0">
              <a:latin typeface="Calibri" charset="0"/>
              <a:cs typeface="Calibri" charset="0"/>
            </a:endParaRPr>
          </a:p>
        </p:txBody>
      </p:sp>
      <p:sp>
        <p:nvSpPr>
          <p:cNvPr id="3" name="Espace réservé du texte 2"/>
          <p:cNvSpPr>
            <a:spLocks noGrp="1"/>
          </p:cNvSpPr>
          <p:nvPr>
            <p:ph type="body" sz="quarter" idx="13"/>
          </p:nvPr>
        </p:nvSpPr>
        <p:spPr>
          <a:xfrm>
            <a:off x="980661" y="1341438"/>
            <a:ext cx="9515061" cy="4540250"/>
          </a:xfrm>
        </p:spPr>
        <p:txBody>
          <a:bodyPr>
            <a:normAutofit fontScale="92500" lnSpcReduction="20000"/>
          </a:bodyPr>
          <a:lstStyle/>
          <a:p>
            <a:pPr marL="0" indent="0">
              <a:buNone/>
              <a:defRPr/>
            </a:pPr>
            <a:r>
              <a:rPr lang="fr-FR" sz="2400" b="1" dirty="0" smtClean="0">
                <a:solidFill>
                  <a:srgbClr val="FF0000"/>
                </a:solidFill>
              </a:rPr>
              <a:t>Problématisation :</a:t>
            </a:r>
            <a:endParaRPr lang="fr-FR" sz="2400" b="1" dirty="0">
              <a:solidFill>
                <a:srgbClr val="FF0000"/>
              </a:solidFill>
            </a:endParaRPr>
          </a:p>
          <a:p>
            <a:pPr marL="0" indent="0" algn="just">
              <a:buNone/>
              <a:defRPr/>
            </a:pPr>
            <a:r>
              <a:rPr lang="fr-FR" sz="2400" dirty="0"/>
              <a:t>M</a:t>
            </a:r>
            <a:r>
              <a:rPr lang="fr-FR" sz="2400" dirty="0" smtClean="0"/>
              <a:t>ontrer </a:t>
            </a:r>
            <a:r>
              <a:rPr lang="fr-FR" sz="2400" dirty="0"/>
              <a:t>la complexité des relations nouées par une entreprise avec les différentes composantes de son environnement, de repérer la diversité des relations et de leur </a:t>
            </a:r>
            <a:r>
              <a:rPr lang="fr-FR" sz="2400" dirty="0" smtClean="0"/>
              <a:t>nature</a:t>
            </a:r>
          </a:p>
          <a:p>
            <a:pPr marL="0" indent="0">
              <a:buNone/>
              <a:defRPr/>
            </a:pPr>
            <a:endParaRPr lang="fr-FR" sz="2400" dirty="0"/>
          </a:p>
          <a:p>
            <a:pPr marL="0" indent="0">
              <a:spcBef>
                <a:spcPts val="0"/>
              </a:spcBef>
              <a:buNone/>
              <a:defRPr/>
            </a:pPr>
            <a:r>
              <a:rPr lang="fr-FR" sz="2400" b="1" dirty="0">
                <a:solidFill>
                  <a:srgbClr val="FF0000"/>
                </a:solidFill>
              </a:rPr>
              <a:t>Apports scientifiques et limites des </a:t>
            </a:r>
            <a:r>
              <a:rPr lang="fr-FR" sz="2400" b="1" dirty="0" smtClean="0">
                <a:solidFill>
                  <a:srgbClr val="FF0000"/>
                </a:solidFill>
              </a:rPr>
              <a:t>savoirs : </a:t>
            </a:r>
            <a:endParaRPr lang="fr-FR" sz="2400" b="1" dirty="0">
              <a:solidFill>
                <a:srgbClr val="FF0000"/>
              </a:solidFill>
            </a:endParaRPr>
          </a:p>
          <a:p>
            <a:pPr>
              <a:spcBef>
                <a:spcPts val="0"/>
              </a:spcBef>
              <a:buFontTx/>
              <a:buChar char="-"/>
              <a:defRPr/>
            </a:pPr>
            <a:r>
              <a:rPr lang="fr-FR" sz="2400" dirty="0"/>
              <a:t>L</a:t>
            </a:r>
            <a:r>
              <a:rPr lang="fr-FR" sz="2400" dirty="0" smtClean="0"/>
              <a:t>es </a:t>
            </a:r>
            <a:r>
              <a:rPr lang="fr-FR" sz="2400" dirty="0"/>
              <a:t>agents économiques avec lesquels l’entreprise est </a:t>
            </a:r>
            <a:r>
              <a:rPr lang="fr-FR" sz="2400" dirty="0" smtClean="0"/>
              <a:t>liée</a:t>
            </a:r>
            <a:r>
              <a:rPr lang="fr-FR" sz="2400" dirty="0"/>
              <a:t> </a:t>
            </a:r>
            <a:r>
              <a:rPr lang="fr-FR" sz="2400" dirty="0" smtClean="0"/>
              <a:t>: caractériser </a:t>
            </a:r>
            <a:r>
              <a:rPr lang="fr-FR" sz="2400" dirty="0"/>
              <a:t>leurs rôles et la nature de leurs échanges</a:t>
            </a:r>
          </a:p>
          <a:p>
            <a:pPr algn="just">
              <a:spcBef>
                <a:spcPts val="0"/>
              </a:spcBef>
              <a:buFontTx/>
              <a:buChar char="-"/>
              <a:defRPr/>
            </a:pPr>
            <a:r>
              <a:rPr lang="fr-FR" sz="2400" dirty="0"/>
              <a:t>R</a:t>
            </a:r>
            <a:r>
              <a:rPr lang="fr-FR" sz="2400" dirty="0" smtClean="0"/>
              <a:t>ôle </a:t>
            </a:r>
            <a:r>
              <a:rPr lang="fr-FR" sz="2400" dirty="0"/>
              <a:t>et fonctionnement du marché, dynamique concurrentielle, barrières à </a:t>
            </a:r>
            <a:r>
              <a:rPr lang="fr-FR" sz="2400" dirty="0" smtClean="0"/>
              <a:t>l’entrée</a:t>
            </a:r>
            <a:endParaRPr lang="fr-FR" sz="2400" dirty="0"/>
          </a:p>
          <a:p>
            <a:pPr>
              <a:spcBef>
                <a:spcPts val="0"/>
              </a:spcBef>
              <a:buFontTx/>
              <a:buChar char="-"/>
              <a:defRPr/>
            </a:pPr>
            <a:r>
              <a:rPr lang="fr-FR" sz="2400" dirty="0"/>
              <a:t>Relations de concurrence/relations de coopération</a:t>
            </a:r>
          </a:p>
          <a:p>
            <a:pPr>
              <a:spcBef>
                <a:spcPts val="0"/>
              </a:spcBef>
              <a:buFontTx/>
              <a:buChar char="-"/>
              <a:defRPr/>
            </a:pPr>
            <a:r>
              <a:rPr lang="fr-FR" sz="2400" dirty="0"/>
              <a:t>Asymétries d’informations -&gt; rôle du contrat</a:t>
            </a:r>
          </a:p>
          <a:p>
            <a:pPr>
              <a:spcBef>
                <a:spcPts val="0"/>
              </a:spcBef>
              <a:buFontTx/>
              <a:buChar char="-"/>
              <a:defRPr/>
            </a:pPr>
            <a:r>
              <a:rPr lang="fr-FR" sz="2400" dirty="0"/>
              <a:t>E</a:t>
            </a:r>
            <a:r>
              <a:rPr lang="fr-FR" sz="2400" dirty="0" smtClean="0"/>
              <a:t>xternalités</a:t>
            </a:r>
            <a:endParaRPr lang="fr-FR" sz="2400" dirty="0"/>
          </a:p>
          <a:p>
            <a:pPr marL="0" indent="0">
              <a:buNone/>
              <a:defRPr/>
            </a:pPr>
            <a:r>
              <a:rPr lang="fr-FR" sz="2400" b="1" dirty="0">
                <a:solidFill>
                  <a:srgbClr val="FF0000"/>
                </a:solidFill>
              </a:rPr>
              <a:t>Ressources pour la </a:t>
            </a:r>
            <a:r>
              <a:rPr lang="fr-FR" sz="2400" b="1" dirty="0" smtClean="0">
                <a:solidFill>
                  <a:srgbClr val="FF0000"/>
                </a:solidFill>
              </a:rPr>
              <a:t>classe : </a:t>
            </a:r>
            <a:endParaRPr lang="fr-FR" sz="2400" b="1" dirty="0">
              <a:solidFill>
                <a:srgbClr val="FF0000"/>
              </a:solidFill>
            </a:endParaRPr>
          </a:p>
          <a:p>
            <a:pPr marL="0" indent="0" algn="just">
              <a:buNone/>
              <a:defRPr/>
            </a:pPr>
            <a:r>
              <a:rPr lang="fr-FR" sz="2400" dirty="0"/>
              <a:t>U</a:t>
            </a:r>
            <a:r>
              <a:rPr lang="fr-FR" sz="2400" dirty="0" smtClean="0"/>
              <a:t>ne </a:t>
            </a:r>
            <a:r>
              <a:rPr lang="fr-FR" sz="2400" dirty="0"/>
              <a:t>documentation décrivant les différents acteurs, leurs relations, le fonctionnement des marchés en lien avec l’activité de l’entreprise</a:t>
            </a:r>
          </a:p>
        </p:txBody>
      </p:sp>
    </p:spTree>
    <p:extLst>
      <p:ext uri="{BB962C8B-B14F-4D97-AF65-F5344CB8AC3E}">
        <p14:creationId xmlns:p14="http://schemas.microsoft.com/office/powerpoint/2010/main" val="12992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800" dirty="0"/>
              <a:t/>
            </a:r>
            <a:br>
              <a:rPr lang="fr-FR" sz="2800" dirty="0"/>
            </a:br>
            <a:r>
              <a:rPr lang="fr-FR" sz="2800" dirty="0"/>
              <a:t/>
            </a:r>
            <a:br>
              <a:rPr lang="fr-FR" sz="2800" dirty="0"/>
            </a:br>
            <a:r>
              <a:rPr lang="fr-FR" sz="2800" b="1" dirty="0">
                <a:solidFill>
                  <a:srgbClr val="0070C0"/>
                </a:solidFill>
              </a:rPr>
              <a:t>C</a:t>
            </a:r>
            <a:r>
              <a:rPr lang="fr-FR" sz="3100" b="1" dirty="0">
                <a:solidFill>
                  <a:srgbClr val="0070C0"/>
                </a:solidFill>
              </a:rPr>
              <a:t>omment les contrats sécurisent-ils les relations entre l’entreprise et ses partenaires ?</a:t>
            </a:r>
            <a:br>
              <a:rPr lang="fr-FR" sz="3100" b="1" dirty="0">
                <a:solidFill>
                  <a:srgbClr val="0070C0"/>
                </a:solidFill>
              </a:rPr>
            </a:br>
            <a:r>
              <a:rPr lang="fr-FR" dirty="0"/>
              <a:t/>
            </a:r>
            <a:br>
              <a:rPr lang="fr-FR" dirty="0"/>
            </a:br>
            <a:endParaRPr lang="fr-FR" dirty="0"/>
          </a:p>
        </p:txBody>
      </p:sp>
      <p:sp>
        <p:nvSpPr>
          <p:cNvPr id="162818" name="Espace réservé du texte 2"/>
          <p:cNvSpPr>
            <a:spLocks noGrp="1"/>
          </p:cNvSpPr>
          <p:nvPr>
            <p:ph type="body" sz="quarter" idx="13"/>
          </p:nvPr>
        </p:nvSpPr>
        <p:spPr>
          <a:xfrm>
            <a:off x="838200" y="1258133"/>
            <a:ext cx="10792268" cy="5091323"/>
          </a:xfrm>
        </p:spPr>
        <p:txBody>
          <a:bodyPr>
            <a:normAutofit fontScale="85000" lnSpcReduction="20000"/>
          </a:bodyPr>
          <a:lstStyle/>
          <a:p>
            <a:pPr marL="0" indent="0">
              <a:buNone/>
            </a:pPr>
            <a:endParaRPr lang="fr-FR" altLang="fr-FR" sz="1600" b="1" dirty="0" smtClean="0">
              <a:latin typeface="Calibri" charset="0"/>
              <a:cs typeface="Calibri" charset="0"/>
            </a:endParaRPr>
          </a:p>
          <a:p>
            <a:pPr marL="0" indent="0" algn="just">
              <a:buNone/>
            </a:pPr>
            <a:r>
              <a:rPr lang="fr-FR" altLang="fr-FR" sz="2400" b="1" dirty="0" smtClean="0">
                <a:solidFill>
                  <a:srgbClr val="FF0000"/>
                </a:solidFill>
                <a:latin typeface="Calibri" charset="0"/>
                <a:cs typeface="Calibri" charset="0"/>
              </a:rPr>
              <a:t>Problématisation : </a:t>
            </a:r>
            <a:endParaRPr lang="fr-FR" altLang="fr-FR" sz="2400" b="1" dirty="0">
              <a:solidFill>
                <a:srgbClr val="FF0000"/>
              </a:solidFill>
              <a:latin typeface="Calibri" charset="0"/>
              <a:cs typeface="Calibri" charset="0"/>
            </a:endParaRPr>
          </a:p>
          <a:p>
            <a:pPr marL="0" indent="0" algn="just">
              <a:buNone/>
            </a:pPr>
            <a:r>
              <a:rPr lang="fr-FR" altLang="fr-FR" sz="2400" dirty="0" smtClean="0">
                <a:latin typeface="Calibri" charset="0"/>
                <a:cs typeface="Calibri" charset="0"/>
              </a:rPr>
              <a:t>Poser </a:t>
            </a:r>
            <a:r>
              <a:rPr lang="fr-FR" altLang="fr-FR" sz="2400" dirty="0">
                <a:latin typeface="Calibri" charset="0"/>
                <a:cs typeface="Calibri" charset="0"/>
              </a:rPr>
              <a:t>les bases de la théorie générale des contrats et envisager le rôle des contrats pour stabiliser les relations de l’entreprise avec </a:t>
            </a:r>
            <a:r>
              <a:rPr lang="fr-FR" altLang="fr-FR" sz="2400" dirty="0" smtClean="0">
                <a:latin typeface="Calibri" charset="0"/>
                <a:cs typeface="Calibri" charset="0"/>
              </a:rPr>
              <a:t>les </a:t>
            </a:r>
            <a:r>
              <a:rPr lang="fr-FR" altLang="fr-FR" sz="2400" dirty="0">
                <a:latin typeface="Calibri" charset="0"/>
                <a:cs typeface="Calibri" charset="0"/>
              </a:rPr>
              <a:t>tiers. Face à la complexité croissante de l’environnement et à la multiplicité de ses relations avec différents acteurs ou personnes juridiques, l’entreprise a besoin d’une certaine stabilité pour mener à bien ses activités. </a:t>
            </a:r>
            <a:endParaRPr lang="fr-FR" altLang="fr-FR" sz="2400" dirty="0" smtClean="0">
              <a:latin typeface="Calibri" charset="0"/>
              <a:cs typeface="Calibri" charset="0"/>
            </a:endParaRPr>
          </a:p>
          <a:p>
            <a:pPr algn="just">
              <a:buFont typeface="Symbol" charset="0"/>
              <a:buChar char=""/>
            </a:pPr>
            <a:r>
              <a:rPr lang="fr-FR" altLang="fr-FR" sz="2400" b="1" dirty="0" smtClean="0">
                <a:solidFill>
                  <a:schemeClr val="tx1"/>
                </a:solidFill>
                <a:latin typeface="Calibri" charset="0"/>
                <a:cs typeface="Calibri" charset="0"/>
              </a:rPr>
              <a:t>Le </a:t>
            </a:r>
            <a:r>
              <a:rPr lang="fr-FR" altLang="fr-FR" sz="2400" b="1" dirty="0">
                <a:solidFill>
                  <a:schemeClr val="tx1"/>
                </a:solidFill>
                <a:latin typeface="Calibri" charset="0"/>
                <a:cs typeface="Calibri" charset="0"/>
              </a:rPr>
              <a:t>contrat sécurise la relation et réduit l’asymétrie d’information</a:t>
            </a:r>
            <a:r>
              <a:rPr lang="fr-FR" altLang="fr-FR" sz="2400" b="1" dirty="0" smtClean="0">
                <a:solidFill>
                  <a:schemeClr val="tx1"/>
                </a:solidFill>
                <a:latin typeface="Calibri" charset="0"/>
                <a:cs typeface="Calibri" charset="0"/>
              </a:rPr>
              <a:t>.</a:t>
            </a:r>
          </a:p>
          <a:p>
            <a:pPr marL="0" indent="0" algn="just">
              <a:buNone/>
            </a:pPr>
            <a:endParaRPr lang="fr-FR" altLang="fr-FR" sz="2400" dirty="0">
              <a:latin typeface="Calibri" charset="0"/>
              <a:cs typeface="Calibri" charset="0"/>
            </a:endParaRPr>
          </a:p>
          <a:p>
            <a:pPr marL="0" indent="0" algn="just">
              <a:buNone/>
            </a:pPr>
            <a:r>
              <a:rPr lang="fr-FR" altLang="fr-FR" sz="2400" b="1" dirty="0" smtClean="0">
                <a:solidFill>
                  <a:srgbClr val="FF0000"/>
                </a:solidFill>
                <a:latin typeface="Calibri" charset="0"/>
                <a:cs typeface="Calibri" charset="0"/>
              </a:rPr>
              <a:t>Apports </a:t>
            </a:r>
            <a:r>
              <a:rPr lang="fr-FR" altLang="fr-FR" sz="2400" b="1" dirty="0">
                <a:solidFill>
                  <a:srgbClr val="FF0000"/>
                </a:solidFill>
                <a:latin typeface="Calibri" charset="0"/>
                <a:cs typeface="Calibri" charset="0"/>
              </a:rPr>
              <a:t>scientifiques et limites des </a:t>
            </a:r>
            <a:r>
              <a:rPr lang="fr-FR" altLang="fr-FR" sz="2400" b="1" dirty="0" smtClean="0">
                <a:solidFill>
                  <a:srgbClr val="FF0000"/>
                </a:solidFill>
                <a:latin typeface="Calibri" charset="0"/>
                <a:cs typeface="Calibri" charset="0"/>
              </a:rPr>
              <a:t>savoirs : </a:t>
            </a:r>
            <a:endParaRPr lang="fr-FR" altLang="fr-FR" sz="2400" b="1" dirty="0">
              <a:solidFill>
                <a:srgbClr val="FF0000"/>
              </a:solidFill>
              <a:latin typeface="Calibri" charset="0"/>
              <a:cs typeface="Calibri" charset="0"/>
            </a:endParaRPr>
          </a:p>
          <a:p>
            <a:pPr marL="0" indent="0" algn="just">
              <a:spcBef>
                <a:spcPct val="0"/>
              </a:spcBef>
              <a:spcAft>
                <a:spcPct val="0"/>
              </a:spcAft>
              <a:buNone/>
            </a:pPr>
            <a:r>
              <a:rPr lang="fr-FR" altLang="fr-FR" sz="2400" dirty="0" smtClean="0">
                <a:latin typeface="Calibri" charset="0"/>
                <a:cs typeface="Calibri" charset="0"/>
              </a:rPr>
              <a:t>	liberté </a:t>
            </a:r>
            <a:r>
              <a:rPr lang="fr-FR" altLang="fr-FR" sz="2400" dirty="0">
                <a:latin typeface="Calibri" charset="0"/>
                <a:cs typeface="Calibri" charset="0"/>
              </a:rPr>
              <a:t>contractuelle, bonne foi, force obligatoire du contrat. </a:t>
            </a:r>
          </a:p>
          <a:p>
            <a:pPr marL="0" indent="0" algn="just">
              <a:spcBef>
                <a:spcPct val="0"/>
              </a:spcBef>
              <a:spcAft>
                <a:spcPct val="0"/>
              </a:spcAft>
              <a:buNone/>
            </a:pPr>
            <a:r>
              <a:rPr lang="fr-FR" altLang="fr-FR" sz="2400" dirty="0" smtClean="0">
                <a:latin typeface="Calibri" charset="0"/>
                <a:cs typeface="Calibri" charset="0"/>
              </a:rPr>
              <a:t>	formation </a:t>
            </a:r>
            <a:r>
              <a:rPr lang="fr-FR" altLang="fr-FR" sz="2400" dirty="0">
                <a:latin typeface="Calibri" charset="0"/>
                <a:cs typeface="Calibri" charset="0"/>
              </a:rPr>
              <a:t>du contrat, son contenu et son </a:t>
            </a:r>
            <a:r>
              <a:rPr lang="fr-FR" altLang="fr-FR" sz="2400" dirty="0" smtClean="0">
                <a:latin typeface="Calibri" charset="0"/>
                <a:cs typeface="Calibri" charset="0"/>
              </a:rPr>
              <a:t>exécution</a:t>
            </a:r>
          </a:p>
          <a:p>
            <a:pPr marL="0" indent="0" algn="just">
              <a:spcBef>
                <a:spcPct val="0"/>
              </a:spcBef>
              <a:spcAft>
                <a:spcPct val="0"/>
              </a:spcAft>
              <a:buNone/>
            </a:pPr>
            <a:endParaRPr lang="fr-FR" altLang="fr-FR" sz="2400" dirty="0">
              <a:latin typeface="Calibri" charset="0"/>
              <a:cs typeface="Calibri" charset="0"/>
            </a:endParaRPr>
          </a:p>
          <a:p>
            <a:pPr marL="0" indent="0" algn="just">
              <a:spcBef>
                <a:spcPts val="600"/>
              </a:spcBef>
              <a:spcAft>
                <a:spcPts val="600"/>
              </a:spcAft>
              <a:buNone/>
            </a:pPr>
            <a:r>
              <a:rPr lang="fr-FR" altLang="fr-FR" sz="2400" b="1" dirty="0">
                <a:solidFill>
                  <a:srgbClr val="FF0000"/>
                </a:solidFill>
                <a:latin typeface="Calibri" charset="0"/>
                <a:cs typeface="Calibri" charset="0"/>
              </a:rPr>
              <a:t>Prolongements </a:t>
            </a:r>
            <a:r>
              <a:rPr lang="fr-FR" altLang="fr-FR" sz="2400" b="1" dirty="0" smtClean="0">
                <a:solidFill>
                  <a:srgbClr val="FF0000"/>
                </a:solidFill>
                <a:latin typeface="Calibri" charset="0"/>
                <a:cs typeface="Calibri" charset="0"/>
              </a:rPr>
              <a:t>éventuels : </a:t>
            </a:r>
            <a:endParaRPr lang="fr-FR" altLang="fr-FR" sz="2400" b="1" dirty="0">
              <a:solidFill>
                <a:srgbClr val="FF0000"/>
              </a:solidFill>
              <a:latin typeface="Calibri" charset="0"/>
              <a:cs typeface="Calibri" charset="0"/>
            </a:endParaRPr>
          </a:p>
          <a:p>
            <a:pPr marL="0" indent="0" algn="just">
              <a:spcBef>
                <a:spcPts val="600"/>
              </a:spcBef>
              <a:spcAft>
                <a:spcPts val="600"/>
              </a:spcAft>
              <a:buNone/>
            </a:pPr>
            <a:r>
              <a:rPr lang="fr-FR" altLang="fr-FR" sz="2400" dirty="0">
                <a:latin typeface="Calibri" charset="0"/>
                <a:cs typeface="Calibri" charset="0"/>
              </a:rPr>
              <a:t>C</a:t>
            </a:r>
            <a:r>
              <a:rPr lang="fr-FR" altLang="fr-FR" sz="2400" dirty="0" smtClean="0">
                <a:latin typeface="Calibri" charset="0"/>
                <a:cs typeface="Calibri" charset="0"/>
              </a:rPr>
              <a:t>omment </a:t>
            </a:r>
            <a:r>
              <a:rPr lang="fr-FR" altLang="fr-FR" sz="2400" dirty="0">
                <a:latin typeface="Calibri" charset="0"/>
                <a:cs typeface="Calibri" charset="0"/>
              </a:rPr>
              <a:t>la réforme récente du droit des contrats a intégré de nombreuses évolutions </a:t>
            </a:r>
            <a:r>
              <a:rPr lang="fr-FR" altLang="fr-FR" sz="2400" dirty="0" smtClean="0">
                <a:latin typeface="Calibri" charset="0"/>
                <a:cs typeface="Calibri" charset="0"/>
              </a:rPr>
              <a:t>jurisprudentielles ? </a:t>
            </a:r>
            <a:endParaRPr lang="fr-FR" altLang="fr-FR" sz="2400" dirty="0">
              <a:latin typeface="Calibri" charset="0"/>
              <a:cs typeface="Calibri" charset="0"/>
            </a:endParaRPr>
          </a:p>
          <a:p>
            <a:pPr marL="0" indent="0" algn="just">
              <a:spcBef>
                <a:spcPts val="600"/>
              </a:spcBef>
              <a:spcAft>
                <a:spcPts val="600"/>
              </a:spcAft>
              <a:buNone/>
            </a:pPr>
            <a:r>
              <a:rPr lang="fr-FR" altLang="fr-FR" sz="2400" b="1" dirty="0">
                <a:solidFill>
                  <a:srgbClr val="FF0000"/>
                </a:solidFill>
                <a:latin typeface="Calibri" charset="0"/>
                <a:cs typeface="Calibri" charset="0"/>
              </a:rPr>
              <a:t>Ressources pour la </a:t>
            </a:r>
            <a:r>
              <a:rPr lang="fr-FR" altLang="fr-FR" sz="2400" b="1" dirty="0" smtClean="0">
                <a:solidFill>
                  <a:srgbClr val="FF0000"/>
                </a:solidFill>
                <a:latin typeface="Calibri" charset="0"/>
                <a:cs typeface="Calibri" charset="0"/>
              </a:rPr>
              <a:t>classe: </a:t>
            </a:r>
            <a:endParaRPr lang="fr-FR" altLang="fr-FR" sz="2400" b="1" dirty="0">
              <a:solidFill>
                <a:srgbClr val="FF0000"/>
              </a:solidFill>
              <a:latin typeface="Calibri" charset="0"/>
              <a:cs typeface="Calibri" charset="0"/>
            </a:endParaRPr>
          </a:p>
          <a:p>
            <a:pPr marL="0" indent="0" algn="just">
              <a:spcBef>
                <a:spcPct val="0"/>
              </a:spcBef>
              <a:spcAft>
                <a:spcPct val="0"/>
              </a:spcAft>
              <a:buNone/>
            </a:pPr>
            <a:r>
              <a:rPr lang="fr-FR" altLang="fr-FR" sz="2400" dirty="0" smtClean="0">
                <a:latin typeface="Calibri" charset="0"/>
                <a:cs typeface="Calibri" charset="0"/>
              </a:rPr>
              <a:t>	Des </a:t>
            </a:r>
            <a:r>
              <a:rPr lang="fr-FR" altLang="fr-FR" sz="2400" dirty="0">
                <a:latin typeface="Calibri" charset="0"/>
                <a:cs typeface="Calibri" charset="0"/>
              </a:rPr>
              <a:t>contrats impliquant l’entreprise, la règlementation afférente</a:t>
            </a:r>
          </a:p>
          <a:p>
            <a:pPr marL="0" indent="0" algn="just">
              <a:spcBef>
                <a:spcPct val="0"/>
              </a:spcBef>
              <a:spcAft>
                <a:spcPct val="0"/>
              </a:spcAft>
              <a:buNone/>
            </a:pPr>
            <a:r>
              <a:rPr lang="fr-FR" altLang="fr-FR" sz="2400" dirty="0" smtClean="0">
                <a:latin typeface="Calibri" charset="0"/>
                <a:cs typeface="Calibri" charset="0"/>
              </a:rPr>
              <a:t>				</a:t>
            </a:r>
            <a:r>
              <a:rPr lang="fr-FR" altLang="fr-FR" sz="2400" i="1" dirty="0" smtClean="0">
                <a:latin typeface="Calibri" charset="0"/>
                <a:cs typeface="Calibri" charset="0"/>
              </a:rPr>
              <a:t>Cas </a:t>
            </a:r>
            <a:r>
              <a:rPr lang="fr-FR" altLang="fr-FR" sz="2400" i="1" dirty="0">
                <a:latin typeface="Calibri" charset="0"/>
                <a:cs typeface="Calibri" charset="0"/>
              </a:rPr>
              <a:t>pratiques, syllogisme</a:t>
            </a:r>
          </a:p>
        </p:txBody>
      </p:sp>
    </p:spTree>
    <p:extLst>
      <p:ext uri="{BB962C8B-B14F-4D97-AF65-F5344CB8AC3E}">
        <p14:creationId xmlns:p14="http://schemas.microsoft.com/office/powerpoint/2010/main" val="636948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56510"/>
          </a:xfrm>
        </p:spPr>
        <p:txBody>
          <a:bodyPr>
            <a:normAutofit fontScale="90000"/>
          </a:bodyPr>
          <a:lstStyle/>
          <a:p>
            <a:pPr algn="ctr">
              <a:defRPr/>
            </a:pPr>
            <a:r>
              <a:rPr lang="fr-FR" sz="2800" dirty="0"/>
              <a:t/>
            </a:r>
            <a:br>
              <a:rPr lang="fr-FR" sz="2800" dirty="0"/>
            </a:br>
            <a:r>
              <a:rPr lang="fr-FR" sz="2800" dirty="0"/>
              <a:t/>
            </a:r>
            <a:br>
              <a:rPr lang="fr-FR" sz="2800" dirty="0"/>
            </a:br>
            <a:r>
              <a:rPr lang="fr-FR" sz="2800" dirty="0"/>
              <a:t/>
            </a:r>
            <a:br>
              <a:rPr lang="fr-FR" sz="2800" dirty="0"/>
            </a:br>
            <a:r>
              <a:rPr lang="fr-FR" sz="2700" b="1" dirty="0">
                <a:solidFill>
                  <a:srgbClr val="0070C0"/>
                </a:solidFill>
              </a:rPr>
              <a:t>De quelle manière l’entreprise s’inscrit-elle dans son environnement</a:t>
            </a:r>
            <a:r>
              <a:rPr lang="fr-FR" sz="2800" b="1" dirty="0">
                <a:solidFill>
                  <a:srgbClr val="0070C0"/>
                </a:solidFill>
              </a:rPr>
              <a:t> ?</a:t>
            </a:r>
            <a:br>
              <a:rPr lang="fr-FR" sz="2800" b="1" dirty="0">
                <a:solidFill>
                  <a:srgbClr val="0070C0"/>
                </a:solidFill>
              </a:rPr>
            </a:br>
            <a:r>
              <a:rPr lang="fr-FR" sz="1800" b="1" dirty="0">
                <a:solidFill>
                  <a:srgbClr val="0070C0"/>
                </a:solidFill>
                <a:ea typeface="+mn-ea"/>
              </a:rPr>
              <a:t/>
            </a:r>
            <a:br>
              <a:rPr lang="fr-FR" sz="1800" b="1" dirty="0">
                <a:solidFill>
                  <a:srgbClr val="0070C0"/>
                </a:solidFill>
                <a:ea typeface="+mn-ea"/>
              </a:rPr>
            </a:br>
            <a:endParaRPr lang="fr-FR" sz="1800" b="1" dirty="0">
              <a:solidFill>
                <a:srgbClr val="0070C0"/>
              </a:solidFill>
              <a:ea typeface="+mn-ea"/>
            </a:endParaRPr>
          </a:p>
        </p:txBody>
      </p:sp>
      <p:sp>
        <p:nvSpPr>
          <p:cNvPr id="163842" name="Espace réservé du texte 2"/>
          <p:cNvSpPr>
            <a:spLocks noGrp="1"/>
          </p:cNvSpPr>
          <p:nvPr>
            <p:ph type="body" sz="quarter" idx="13"/>
          </p:nvPr>
        </p:nvSpPr>
        <p:spPr>
          <a:xfrm>
            <a:off x="717349" y="1234616"/>
            <a:ext cx="10748482" cy="5044290"/>
          </a:xfrm>
        </p:spPr>
        <p:txBody>
          <a:bodyPr>
            <a:noAutofit/>
          </a:bodyPr>
          <a:lstStyle/>
          <a:p>
            <a:pPr marL="0" indent="0" algn="just">
              <a:buNone/>
            </a:pPr>
            <a:r>
              <a:rPr lang="fr-FR" altLang="fr-FR" sz="2400" b="1" dirty="0" smtClean="0">
                <a:solidFill>
                  <a:srgbClr val="FF0000"/>
                </a:solidFill>
                <a:latin typeface="Calibri" charset="0"/>
                <a:cs typeface="Calibri" charset="0"/>
              </a:rPr>
              <a:t>Problématisation : </a:t>
            </a:r>
            <a:endParaRPr lang="fr-FR" altLang="fr-FR" sz="2400" b="1" dirty="0">
              <a:solidFill>
                <a:srgbClr val="FF0000"/>
              </a:solidFill>
              <a:latin typeface="Calibri" charset="0"/>
              <a:cs typeface="Calibri" charset="0"/>
            </a:endParaRPr>
          </a:p>
          <a:p>
            <a:pPr marL="0" indent="0" algn="just">
              <a:buNone/>
            </a:pPr>
            <a:r>
              <a:rPr lang="fr-FR" altLang="fr-FR" sz="2400" dirty="0">
                <a:latin typeface="Calibri" charset="0"/>
                <a:cs typeface="Calibri" charset="0"/>
              </a:rPr>
              <a:t>M</a:t>
            </a:r>
            <a:r>
              <a:rPr lang="fr-FR" altLang="fr-FR" sz="2400" dirty="0" smtClean="0">
                <a:latin typeface="Calibri" charset="0"/>
                <a:cs typeface="Calibri" charset="0"/>
              </a:rPr>
              <a:t>ettre </a:t>
            </a:r>
            <a:r>
              <a:rPr lang="fr-FR" altLang="fr-FR" sz="2400" dirty="0">
                <a:latin typeface="Calibri" charset="0"/>
                <a:cs typeface="Calibri" charset="0"/>
              </a:rPr>
              <a:t>en évidence les modalités par lesquelles l’entreprise répond à des sollicitations de l’environnement. La proposition est de privilégier l’analyse des finalités de l’entreprise et le recensement des parties prenantes avec lesquelles l’entreprise est en relation et la caractérisation de leurs attentes</a:t>
            </a:r>
            <a:r>
              <a:rPr lang="fr-FR" altLang="fr-FR" sz="2400" dirty="0" smtClean="0">
                <a:latin typeface="Calibri" charset="0"/>
                <a:cs typeface="Calibri" charset="0"/>
              </a:rPr>
              <a:t>.</a:t>
            </a:r>
            <a:endParaRPr lang="fr-FR" altLang="fr-FR" sz="2400" b="1" dirty="0" smtClean="0">
              <a:latin typeface="Calibri" charset="0"/>
              <a:cs typeface="Calibri" charset="0"/>
            </a:endParaRPr>
          </a:p>
          <a:p>
            <a:pPr marL="0" indent="0" algn="just">
              <a:buNone/>
            </a:pPr>
            <a:r>
              <a:rPr lang="fr-FR" altLang="fr-FR" sz="2400" b="1" dirty="0" smtClean="0">
                <a:solidFill>
                  <a:srgbClr val="FF0000"/>
                </a:solidFill>
                <a:latin typeface="Calibri" charset="0"/>
                <a:cs typeface="Calibri" charset="0"/>
              </a:rPr>
              <a:t>Apports </a:t>
            </a:r>
            <a:r>
              <a:rPr lang="fr-FR" altLang="fr-FR" sz="2400" b="1" dirty="0">
                <a:solidFill>
                  <a:srgbClr val="FF0000"/>
                </a:solidFill>
                <a:latin typeface="Calibri" charset="0"/>
                <a:cs typeface="Calibri" charset="0"/>
              </a:rPr>
              <a:t>scientifiques et limites des </a:t>
            </a:r>
            <a:r>
              <a:rPr lang="fr-FR" altLang="fr-FR" sz="2400" b="1" dirty="0" smtClean="0">
                <a:solidFill>
                  <a:srgbClr val="FF0000"/>
                </a:solidFill>
                <a:latin typeface="Calibri" charset="0"/>
                <a:cs typeface="Calibri" charset="0"/>
              </a:rPr>
              <a:t>savoirs : </a:t>
            </a:r>
            <a:endParaRPr lang="fr-FR" altLang="fr-FR" sz="2400" b="1" dirty="0">
              <a:solidFill>
                <a:srgbClr val="FF0000"/>
              </a:solidFill>
              <a:latin typeface="Calibri" charset="0"/>
              <a:cs typeface="Calibri" charset="0"/>
            </a:endParaRPr>
          </a:p>
          <a:p>
            <a:pPr marL="0" indent="0" algn="just">
              <a:spcBef>
                <a:spcPct val="0"/>
              </a:spcBef>
              <a:spcAft>
                <a:spcPct val="0"/>
              </a:spcAft>
              <a:buNone/>
            </a:pPr>
            <a:r>
              <a:rPr lang="fr-FR" altLang="fr-FR" sz="2400" dirty="0" smtClean="0">
                <a:latin typeface="Calibri" charset="0"/>
                <a:cs typeface="Calibri" charset="0"/>
              </a:rPr>
              <a:t>- Distinction </a:t>
            </a:r>
            <a:r>
              <a:rPr lang="fr-FR" altLang="fr-FR" sz="2400" dirty="0">
                <a:latin typeface="Calibri" charset="0"/>
                <a:cs typeface="Calibri" charset="0"/>
              </a:rPr>
              <a:t>agents / acteurs économiques</a:t>
            </a:r>
          </a:p>
          <a:p>
            <a:pPr marL="0" indent="0" algn="just">
              <a:spcBef>
                <a:spcPct val="0"/>
              </a:spcBef>
              <a:spcAft>
                <a:spcPct val="0"/>
              </a:spcAft>
              <a:buNone/>
            </a:pPr>
            <a:r>
              <a:rPr lang="fr-FR" altLang="fr-FR" sz="2400" dirty="0" smtClean="0">
                <a:latin typeface="Calibri" charset="0"/>
                <a:cs typeface="Calibri" charset="0"/>
              </a:rPr>
              <a:t>- Finalités </a:t>
            </a:r>
            <a:r>
              <a:rPr lang="fr-FR" altLang="fr-FR" sz="2400" dirty="0">
                <a:latin typeface="Calibri" charset="0"/>
                <a:cs typeface="Calibri" charset="0"/>
              </a:rPr>
              <a:t>de l’entreprise</a:t>
            </a:r>
          </a:p>
          <a:p>
            <a:pPr marL="0" indent="0" algn="just">
              <a:spcBef>
                <a:spcPct val="0"/>
              </a:spcBef>
              <a:spcAft>
                <a:spcPct val="0"/>
              </a:spcAft>
              <a:buNone/>
            </a:pPr>
            <a:r>
              <a:rPr lang="fr-FR" altLang="fr-FR" sz="2400" dirty="0" smtClean="0">
                <a:latin typeface="Calibri" charset="0"/>
                <a:cs typeface="Calibri" charset="0"/>
              </a:rPr>
              <a:t>- Théorie </a:t>
            </a:r>
            <a:r>
              <a:rPr lang="fr-FR" altLang="fr-FR" sz="2400" dirty="0">
                <a:latin typeface="Calibri" charset="0"/>
                <a:cs typeface="Calibri" charset="0"/>
              </a:rPr>
              <a:t>des parties prenantes (Ed </a:t>
            </a:r>
            <a:r>
              <a:rPr lang="fr-FR" altLang="fr-FR" sz="2400" dirty="0" smtClean="0">
                <a:latin typeface="Calibri" charset="0"/>
                <a:cs typeface="Calibri" charset="0"/>
              </a:rPr>
              <a:t>Freeman)</a:t>
            </a:r>
          </a:p>
          <a:p>
            <a:pPr marL="0" indent="0" algn="just">
              <a:spcBef>
                <a:spcPct val="0"/>
              </a:spcBef>
              <a:spcAft>
                <a:spcPct val="0"/>
              </a:spcAft>
              <a:buNone/>
            </a:pPr>
            <a:r>
              <a:rPr lang="fr-FR" altLang="fr-FR" sz="2400" dirty="0" smtClean="0">
                <a:latin typeface="Calibri" charset="0"/>
                <a:cs typeface="Calibri" charset="0"/>
              </a:rPr>
              <a:t>- Logique managériale/logique entrepreneuriale</a:t>
            </a:r>
          </a:p>
          <a:p>
            <a:pPr algn="just">
              <a:spcBef>
                <a:spcPct val="0"/>
              </a:spcBef>
              <a:spcAft>
                <a:spcPct val="0"/>
              </a:spcAft>
              <a:buFontTx/>
              <a:buChar char="-"/>
            </a:pPr>
            <a:r>
              <a:rPr lang="fr-FR" altLang="fr-FR" sz="2400" dirty="0" smtClean="0">
                <a:latin typeface="Calibri" charset="0"/>
                <a:cs typeface="Calibri" charset="0"/>
              </a:rPr>
              <a:t>Performance</a:t>
            </a:r>
            <a:r>
              <a:rPr lang="fr-FR" altLang="fr-FR" sz="2400" dirty="0">
                <a:latin typeface="Calibri" charset="0"/>
                <a:cs typeface="Calibri" charset="0"/>
              </a:rPr>
              <a:t>, </a:t>
            </a:r>
            <a:r>
              <a:rPr lang="fr-FR" altLang="fr-FR" sz="2400" dirty="0" smtClean="0">
                <a:latin typeface="Calibri" charset="0"/>
                <a:cs typeface="Calibri" charset="0"/>
              </a:rPr>
              <a:t>indicateurs</a:t>
            </a:r>
            <a:endParaRPr lang="fr-FR" altLang="fr-FR" sz="2400" dirty="0">
              <a:latin typeface="Calibri" charset="0"/>
              <a:cs typeface="Calibri" charset="0"/>
            </a:endParaRPr>
          </a:p>
          <a:p>
            <a:pPr marL="0" indent="0" algn="just">
              <a:buNone/>
            </a:pPr>
            <a:r>
              <a:rPr lang="fr-FR" altLang="fr-FR" sz="2400" b="1" dirty="0">
                <a:solidFill>
                  <a:srgbClr val="FF0000"/>
                </a:solidFill>
                <a:latin typeface="Calibri" charset="0"/>
                <a:cs typeface="Calibri" charset="0"/>
              </a:rPr>
              <a:t>Ressources pour la </a:t>
            </a:r>
            <a:r>
              <a:rPr lang="fr-FR" altLang="fr-FR" sz="2400" b="1" dirty="0" smtClean="0">
                <a:solidFill>
                  <a:srgbClr val="FF0000"/>
                </a:solidFill>
                <a:latin typeface="Calibri" charset="0"/>
                <a:cs typeface="Calibri" charset="0"/>
              </a:rPr>
              <a:t>classe : </a:t>
            </a:r>
            <a:endParaRPr lang="fr-FR" altLang="fr-FR" sz="2400" b="1" dirty="0">
              <a:solidFill>
                <a:srgbClr val="FF0000"/>
              </a:solidFill>
              <a:latin typeface="Calibri" charset="0"/>
              <a:cs typeface="Calibri" charset="0"/>
            </a:endParaRPr>
          </a:p>
          <a:p>
            <a:pPr marL="914400" lvl="2" indent="0">
              <a:buNone/>
            </a:pPr>
            <a:r>
              <a:rPr lang="fr-FR" altLang="fr-FR" sz="2400" dirty="0">
                <a:latin typeface="Calibri" charset="0"/>
                <a:cs typeface="Calibri" charset="0"/>
              </a:rPr>
              <a:t>Cas d’entreprise</a:t>
            </a:r>
          </a:p>
        </p:txBody>
      </p:sp>
    </p:spTree>
    <p:extLst>
      <p:ext uri="{BB962C8B-B14F-4D97-AF65-F5344CB8AC3E}">
        <p14:creationId xmlns:p14="http://schemas.microsoft.com/office/powerpoint/2010/main" val="1137518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re 1"/>
          <p:cNvSpPr>
            <a:spLocks noGrp="1"/>
          </p:cNvSpPr>
          <p:nvPr>
            <p:ph type="title"/>
          </p:nvPr>
        </p:nvSpPr>
        <p:spPr/>
        <p:txBody>
          <a:bodyPr>
            <a:normAutofit/>
          </a:bodyPr>
          <a:lstStyle/>
          <a:p>
            <a:pPr algn="ctr"/>
            <a:r>
              <a:rPr lang="fr-FR" altLang="fr-FR" sz="3200" b="1" dirty="0">
                <a:solidFill>
                  <a:srgbClr val="0070C0"/>
                </a:solidFill>
                <a:latin typeface="Calibri" charset="0"/>
                <a:cs typeface="Calibri" charset="0"/>
              </a:rPr>
              <a:t>THÈME 2 : LA RÉGULATION DE L’ACTIVITÉ ÉCONOMIQUE</a:t>
            </a:r>
          </a:p>
        </p:txBody>
      </p:sp>
      <p:sp>
        <p:nvSpPr>
          <p:cNvPr id="164866" name="Espace réservé du contenu 2"/>
          <p:cNvSpPr>
            <a:spLocks noGrp="1"/>
          </p:cNvSpPr>
          <p:nvPr>
            <p:ph idx="1"/>
          </p:nvPr>
        </p:nvSpPr>
        <p:spPr/>
        <p:txBody>
          <a:bodyPr/>
          <a:lstStyle/>
          <a:p>
            <a:r>
              <a:rPr lang="fr-FR" altLang="fr-FR" dirty="0">
                <a:solidFill>
                  <a:srgbClr val="FF0000"/>
                </a:solidFill>
                <a:latin typeface="Calibri" charset="0"/>
                <a:cs typeface="Calibri" charset="0"/>
              </a:rPr>
              <a:t>Problématisation </a:t>
            </a:r>
            <a:r>
              <a:rPr lang="fr-FR" altLang="fr-FR" dirty="0" smtClean="0">
                <a:solidFill>
                  <a:srgbClr val="FF0000"/>
                </a:solidFill>
                <a:latin typeface="Calibri" charset="0"/>
                <a:cs typeface="Calibri" charset="0"/>
              </a:rPr>
              <a:t>:</a:t>
            </a:r>
          </a:p>
          <a:p>
            <a:pPr marL="0" indent="0">
              <a:buNone/>
            </a:pPr>
            <a:r>
              <a:rPr lang="fr-FR" altLang="fr-FR" dirty="0" smtClean="0">
                <a:solidFill>
                  <a:schemeClr val="tx1"/>
                </a:solidFill>
                <a:latin typeface="Calibri" charset="0"/>
                <a:cs typeface="Calibri" charset="0"/>
              </a:rPr>
              <a:t>Dans </a:t>
            </a:r>
            <a:r>
              <a:rPr lang="fr-FR" altLang="fr-FR" dirty="0">
                <a:solidFill>
                  <a:schemeClr val="tx1"/>
                </a:solidFill>
                <a:latin typeface="Calibri" charset="0"/>
                <a:cs typeface="Calibri" charset="0"/>
              </a:rPr>
              <a:t>un environnement où l’action de l’Etat est présente, il s’agira d’identifier son action en matière économique et juridique, afin de permettre à l’entreprise d’intégrer  ces données dans sa prise de décision.</a:t>
            </a:r>
          </a:p>
        </p:txBody>
      </p:sp>
    </p:spTree>
    <p:extLst>
      <p:ext uri="{BB962C8B-B14F-4D97-AF65-F5344CB8AC3E}">
        <p14:creationId xmlns:p14="http://schemas.microsoft.com/office/powerpoint/2010/main" val="212514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re 1"/>
          <p:cNvSpPr>
            <a:spLocks noGrp="1"/>
          </p:cNvSpPr>
          <p:nvPr>
            <p:ph type="title"/>
          </p:nvPr>
        </p:nvSpPr>
        <p:spPr>
          <a:xfrm>
            <a:off x="993914" y="131763"/>
            <a:ext cx="9369286" cy="920750"/>
          </a:xfrm>
        </p:spPr>
        <p:txBody>
          <a:bodyPr>
            <a:noAutofit/>
          </a:bodyPr>
          <a:lstStyle/>
          <a:p>
            <a:pPr algn="ctr"/>
            <a:r>
              <a:rPr lang="fr-FR" altLang="fr-FR" sz="2800" b="1" dirty="0">
                <a:solidFill>
                  <a:srgbClr val="0070C0"/>
                </a:solidFill>
                <a:latin typeface="Calibri" charset="0"/>
                <a:cs typeface="Calibri" charset="0"/>
              </a:rPr>
              <a:t>THÈME 2 : LA RÉGULATION DE L’ACTIVITÉ ÉCONOMIQUE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87224960"/>
              </p:ext>
            </p:extLst>
          </p:nvPr>
        </p:nvGraphicFramePr>
        <p:xfrm>
          <a:off x="993915" y="1052514"/>
          <a:ext cx="10213199" cy="5521967"/>
        </p:xfrm>
        <a:graphic>
          <a:graphicData uri="http://schemas.openxmlformats.org/drawingml/2006/table">
            <a:tbl>
              <a:tblPr/>
              <a:tblGrid>
                <a:gridCol w="3922630"/>
                <a:gridCol w="3008449"/>
                <a:gridCol w="3282120"/>
              </a:tblGrid>
              <a:tr h="1152521">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charset="0"/>
                          <a:ea typeface="ＭＳ Ｐゴシック" charset="-128"/>
                        </a:rPr>
                        <a:t>Quel est le rôle de l’Etat dans la régulation économique?</a:t>
                      </a:r>
                    </a:p>
                  </a:txBody>
                  <a:tcPr marL="91445" marR="91445"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charset="0"/>
                          <a:ea typeface="ＭＳ Ｐゴシック" charset="-128"/>
                        </a:rPr>
                        <a:t>Comment les activités économiques sont-elles régulées par le droit?</a:t>
                      </a:r>
                    </a:p>
                  </a:txBody>
                  <a:tcPr marL="91445" marR="91445"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charset="0"/>
                          <a:ea typeface="ＭＳ Ｐゴシック" charset="-128"/>
                        </a:rPr>
                        <a:t>Comment l’entreprise intègre-t-elle la connaissance de son environnement dans sa prise de décision?</a:t>
                      </a:r>
                    </a:p>
                  </a:txBody>
                  <a:tcPr marL="91445" marR="91445"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17670">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Identifier </a:t>
                      </a:r>
                      <a:r>
                        <a:rPr kumimoji="0" lang="fr-FR" altLang="fr-FR" sz="1400" b="1" i="0" u="none" strike="noStrike" cap="none" normalizeH="0" baseline="0" dirty="0">
                          <a:ln>
                            <a:noFill/>
                          </a:ln>
                          <a:solidFill>
                            <a:srgbClr val="000000"/>
                          </a:solidFill>
                          <a:effectLst/>
                          <a:latin typeface="Calibri" charset="0"/>
                          <a:ea typeface="ＭＳ Ｐゴシック" charset="-128"/>
                        </a:rPr>
                        <a:t>les principales politiques </a:t>
                      </a:r>
                      <a:r>
                        <a:rPr kumimoji="0" lang="fr-FR" altLang="fr-FR" sz="1400" b="0" i="0" u="none" strike="noStrike" cap="none" normalizeH="0" baseline="0" dirty="0">
                          <a:ln>
                            <a:noFill/>
                          </a:ln>
                          <a:solidFill>
                            <a:srgbClr val="000000"/>
                          </a:solidFill>
                          <a:effectLst/>
                          <a:latin typeface="Calibri" charset="0"/>
                          <a:ea typeface="ＭＳ Ｐゴシック" charset="-128"/>
                        </a:rPr>
                        <a:t>économiques et leurs outils  </a:t>
                      </a:r>
                      <a:endParaRPr kumimoji="0" lang="fr-FR" altLang="fr-FR" sz="1400" b="0" i="0" u="none" strike="noStrike" cap="none" normalizeH="0" baseline="0" dirty="0" smtClean="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a:ln>
                            <a:noFill/>
                          </a:ln>
                          <a:solidFill>
                            <a:srgbClr val="000000"/>
                          </a:solidFill>
                          <a:effectLst/>
                          <a:latin typeface="Calibri" charset="0"/>
                          <a:ea typeface="ＭＳ Ｐゴシック" charset="-128"/>
                        </a:rPr>
                        <a:t>Repérer l’impact des politiques </a:t>
                      </a:r>
                      <a:r>
                        <a:rPr kumimoji="0" lang="fr-FR" altLang="fr-FR" sz="1400" b="0" i="0" u="none" strike="noStrike" cap="none" normalizeH="0" baseline="0" dirty="0">
                          <a:ln>
                            <a:noFill/>
                          </a:ln>
                          <a:solidFill>
                            <a:srgbClr val="000000"/>
                          </a:solidFill>
                          <a:effectLst/>
                          <a:latin typeface="Calibri" charset="0"/>
                          <a:ea typeface="ＭＳ Ｐゴシック" charset="-128"/>
                        </a:rPr>
                        <a:t>sur l’environnement de l’entreprise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Calibri" charset="0"/>
                        <a:ea typeface="ＭＳ Ｐゴシック" charset="-128"/>
                      </a:endParaRPr>
                    </a:p>
                  </a:txBody>
                  <a:tcPr marL="91445" marR="91445"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a:t>
                      </a: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Repérer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les enjeux du droit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de la concurrence et du droit de la propriété industrielle pour l’entreprise</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a:ln>
                            <a:noFill/>
                          </a:ln>
                          <a:solidFill>
                            <a:srgbClr val="000000"/>
                          </a:solidFill>
                          <a:effectLst/>
                          <a:latin typeface="Calibri" charset="0"/>
                          <a:ea typeface="Calibri" charset="0"/>
                          <a:cs typeface="Arial" charset="0"/>
                        </a:rPr>
                        <a:t> </a:t>
                      </a: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a:t>
                      </a: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Repérer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les principaux éléments du macro environnement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de l’entreprise </a:t>
                      </a:r>
                      <a:endPar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endParaRP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a:t>
                      </a: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Analyser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les évolutions de l’environnement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et en identifier les conséquences sur la situation de l’entreprise</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286009">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 </a:t>
                      </a:r>
                      <a:r>
                        <a:rPr kumimoji="0" lang="fr-FR" altLang="fr-FR" sz="1400" b="0" i="0" u="none" strike="noStrike" cap="none" normalizeH="0" baseline="0" dirty="0">
                          <a:ln>
                            <a:noFill/>
                          </a:ln>
                          <a:solidFill>
                            <a:srgbClr val="000000"/>
                          </a:solidFill>
                          <a:effectLst/>
                          <a:latin typeface="Calibri" charset="0"/>
                          <a:ea typeface="ＭＳ Ｐゴシック" charset="-128"/>
                        </a:rPr>
                        <a:t>rôle de l’État (allocation, redistribution, régulation)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La </a:t>
                      </a:r>
                      <a:r>
                        <a:rPr kumimoji="0" lang="fr-FR" altLang="fr-FR" sz="1400" b="0" i="0" u="none" strike="noStrike" cap="none" normalizeH="0" baseline="0" dirty="0">
                          <a:ln>
                            <a:noFill/>
                          </a:ln>
                          <a:solidFill>
                            <a:srgbClr val="000000"/>
                          </a:solidFill>
                          <a:effectLst/>
                          <a:latin typeface="Calibri" charset="0"/>
                          <a:ea typeface="ＭＳ Ｐゴシック" charset="-128"/>
                        </a:rPr>
                        <a:t>croissance économique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L’existence </a:t>
                      </a:r>
                      <a:r>
                        <a:rPr kumimoji="0" lang="fr-FR" altLang="fr-FR" sz="1400" b="0" i="0" u="none" strike="noStrike" cap="none" normalizeH="0" baseline="0" dirty="0">
                          <a:ln>
                            <a:noFill/>
                          </a:ln>
                          <a:solidFill>
                            <a:srgbClr val="000000"/>
                          </a:solidFill>
                          <a:effectLst/>
                          <a:latin typeface="Calibri" charset="0"/>
                          <a:ea typeface="ＭＳ Ｐゴシック" charset="-128"/>
                        </a:rPr>
                        <a:t>de déséquilibres : inflation, chômage </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Les </a:t>
                      </a:r>
                      <a:r>
                        <a:rPr kumimoji="0" lang="fr-FR" altLang="fr-FR" sz="1400" b="0" i="0" u="none" strike="noStrike" cap="none" normalizeH="0" baseline="0" dirty="0">
                          <a:ln>
                            <a:noFill/>
                          </a:ln>
                          <a:solidFill>
                            <a:srgbClr val="000000"/>
                          </a:solidFill>
                          <a:effectLst/>
                          <a:latin typeface="Calibri" charset="0"/>
                          <a:ea typeface="ＭＳ Ｐゴシック" charset="-128"/>
                        </a:rPr>
                        <a:t>politiques économiques et leurs finalités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Les </a:t>
                      </a:r>
                      <a:r>
                        <a:rPr kumimoji="0" lang="fr-FR" altLang="fr-FR" sz="1400" b="0" i="0" u="none" strike="noStrike" cap="none" normalizeH="0" baseline="0" dirty="0">
                          <a:ln>
                            <a:noFill/>
                          </a:ln>
                          <a:solidFill>
                            <a:srgbClr val="000000"/>
                          </a:solidFill>
                          <a:effectLst/>
                          <a:latin typeface="Calibri" charset="0"/>
                          <a:ea typeface="ＭＳ Ｐゴシック" charset="-128"/>
                        </a:rPr>
                        <a:t>politiques conjoncturelles et politiques structurelles</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Les </a:t>
                      </a:r>
                      <a:r>
                        <a:rPr kumimoji="0" lang="fr-FR" altLang="fr-FR" sz="1400" b="0" i="0" u="none" strike="noStrike" cap="none" normalizeH="0" baseline="0" dirty="0">
                          <a:ln>
                            <a:noFill/>
                          </a:ln>
                          <a:solidFill>
                            <a:srgbClr val="000000"/>
                          </a:solidFill>
                          <a:effectLst/>
                          <a:latin typeface="Calibri" charset="0"/>
                          <a:ea typeface="ＭＳ Ｐゴシック" charset="-128"/>
                        </a:rPr>
                        <a:t>limites de l’intervention de l’État dans un contexte d’internationalisation de l’économie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Les </a:t>
                      </a:r>
                      <a:r>
                        <a:rPr kumimoji="0" lang="fr-FR" altLang="fr-FR" sz="1400" b="0" i="0" u="none" strike="noStrike" cap="none" normalizeH="0" baseline="0" dirty="0">
                          <a:ln>
                            <a:noFill/>
                          </a:ln>
                          <a:solidFill>
                            <a:srgbClr val="000000"/>
                          </a:solidFill>
                          <a:effectLst/>
                          <a:latin typeface="Calibri" charset="0"/>
                          <a:ea typeface="ＭＳ Ｐゴシック" charset="-128"/>
                        </a:rPr>
                        <a:t>principes de la régulation supranationale dans le cadre européen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Calibri" charset="0"/>
                        <a:ea typeface="ＭＳ Ｐゴシック" charset="-128"/>
                      </a:endParaRPr>
                    </a:p>
                  </a:txBody>
                  <a:tcPr marL="91445" marR="91445"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rôle du droit dans la régulation</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rôle des autorités administratives indépendantes</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droit de la concurrence</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droit de la propriété industrielle : brevet et marque</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 </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Les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caractéristiques de l’environnement </a:t>
                      </a:r>
                      <a:r>
                        <a:rPr kumimoji="0" lang="fr-FR" altLang="fr-FR" sz="1400" b="0" i="1" u="none" strike="noStrike" cap="none" normalizeH="0" baseline="0" dirty="0">
                          <a:ln>
                            <a:noFill/>
                          </a:ln>
                          <a:solidFill>
                            <a:srgbClr val="000000"/>
                          </a:solidFill>
                          <a:effectLst/>
                          <a:latin typeface="Calibri" charset="0"/>
                          <a:ea typeface="Calibri" charset="0"/>
                          <a:cs typeface="Times New Roman" charset="0"/>
                        </a:rPr>
                        <a:t>: facteurs politiques, légaux, économiques, socioculturels, technologiques et environnementaux</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 Le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rôle de l’innovation</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bl>
          </a:graphicData>
        </a:graphic>
      </p:graphicFrame>
    </p:spTree>
    <p:extLst>
      <p:ext uri="{BB962C8B-B14F-4D97-AF65-F5344CB8AC3E}">
        <p14:creationId xmlns:p14="http://schemas.microsoft.com/office/powerpoint/2010/main" val="1885617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re 1"/>
          <p:cNvSpPr>
            <a:spLocks noGrp="1"/>
          </p:cNvSpPr>
          <p:nvPr>
            <p:ph type="title"/>
          </p:nvPr>
        </p:nvSpPr>
        <p:spPr>
          <a:xfrm>
            <a:off x="516835" y="365125"/>
            <a:ext cx="11012556" cy="1325563"/>
          </a:xfrm>
        </p:spPr>
        <p:txBody>
          <a:bodyPr>
            <a:normAutofit/>
          </a:bodyPr>
          <a:lstStyle/>
          <a:p>
            <a:pPr algn="ctr"/>
            <a:r>
              <a:rPr lang="fr-FR" altLang="fr-FR" sz="2800" b="1" dirty="0">
                <a:solidFill>
                  <a:srgbClr val="0070C0"/>
                </a:solidFill>
                <a:latin typeface="Arial" charset="0"/>
                <a:ea typeface="Arial" charset="0"/>
                <a:cs typeface="Arial" charset="0"/>
              </a:rPr>
              <a:t>Quel est le rôle de l’État dans la régulation économique ?</a:t>
            </a:r>
          </a:p>
        </p:txBody>
      </p:sp>
      <p:sp>
        <p:nvSpPr>
          <p:cNvPr id="3" name="Espace réservé du contenu 2"/>
          <p:cNvSpPr>
            <a:spLocks noGrp="1"/>
          </p:cNvSpPr>
          <p:nvPr>
            <p:ph idx="1"/>
          </p:nvPr>
        </p:nvSpPr>
        <p:spPr>
          <a:xfrm>
            <a:off x="776149" y="1410991"/>
            <a:ext cx="10753242" cy="5163230"/>
          </a:xfrm>
        </p:spPr>
        <p:txBody>
          <a:bodyPr>
            <a:noAutofit/>
          </a:bodyPr>
          <a:lstStyle/>
          <a:p>
            <a:pPr marL="0" indent="0">
              <a:spcBef>
                <a:spcPts val="0"/>
              </a:spcBef>
              <a:buNone/>
              <a:defRPr/>
            </a:pPr>
            <a:r>
              <a:rPr lang="fr-FR" sz="2000" b="1" dirty="0" smtClean="0">
                <a:solidFill>
                  <a:srgbClr val="FF0000"/>
                </a:solidFill>
              </a:rPr>
              <a:t>Problématisation : </a:t>
            </a:r>
          </a:p>
          <a:p>
            <a:pPr marL="0" indent="0">
              <a:spcBef>
                <a:spcPts val="0"/>
              </a:spcBef>
              <a:buNone/>
              <a:defRPr/>
            </a:pPr>
            <a:r>
              <a:rPr lang="fr-FR" sz="2000" dirty="0"/>
              <a:t>Identifier les modalités de l’intervention de l’État au sein de l’économie, pour en déduire les conséquences économiques sur l’activité et les décisions de l’entreprise.</a:t>
            </a:r>
          </a:p>
          <a:p>
            <a:pPr marL="0" indent="0">
              <a:spcBef>
                <a:spcPts val="0"/>
              </a:spcBef>
              <a:buNone/>
              <a:defRPr/>
            </a:pPr>
            <a:endParaRPr lang="fr-FR" sz="2000" dirty="0" smtClean="0">
              <a:solidFill>
                <a:schemeClr val="tx1"/>
              </a:solidFill>
            </a:endParaRPr>
          </a:p>
          <a:p>
            <a:pPr marL="0" indent="0">
              <a:spcBef>
                <a:spcPts val="0"/>
              </a:spcBef>
              <a:buNone/>
              <a:defRPr/>
            </a:pPr>
            <a:r>
              <a:rPr lang="fr-FR" sz="2000" b="1" dirty="0" smtClean="0">
                <a:solidFill>
                  <a:srgbClr val="FF0000"/>
                </a:solidFill>
              </a:rPr>
              <a:t>Apports scientifiques :</a:t>
            </a:r>
          </a:p>
          <a:p>
            <a:pPr marL="0" indent="0">
              <a:spcBef>
                <a:spcPts val="0"/>
              </a:spcBef>
              <a:buNone/>
              <a:defRPr/>
            </a:pPr>
            <a:r>
              <a:rPr lang="fr-FR" sz="2000" dirty="0" smtClean="0"/>
              <a:t>	- Le </a:t>
            </a:r>
            <a:r>
              <a:rPr lang="fr-FR" sz="2000" dirty="0"/>
              <a:t>rôle de l’État </a:t>
            </a:r>
            <a:r>
              <a:rPr lang="fr-FR" sz="2000" i="1" dirty="0"/>
              <a:t>(allocation, redistribution, régulation)</a:t>
            </a:r>
          </a:p>
          <a:p>
            <a:pPr marL="0" indent="0">
              <a:spcBef>
                <a:spcPts val="0"/>
              </a:spcBef>
              <a:buNone/>
              <a:defRPr/>
            </a:pPr>
            <a:r>
              <a:rPr lang="fr-FR" sz="2000" dirty="0" smtClean="0"/>
              <a:t>	- </a:t>
            </a:r>
            <a:r>
              <a:rPr lang="fr-FR" sz="2000" dirty="0"/>
              <a:t>La croissance économique</a:t>
            </a:r>
          </a:p>
          <a:p>
            <a:pPr marL="0" indent="0">
              <a:spcBef>
                <a:spcPts val="0"/>
              </a:spcBef>
              <a:buNone/>
              <a:defRPr/>
            </a:pPr>
            <a:r>
              <a:rPr lang="fr-FR" sz="2000" dirty="0" smtClean="0"/>
              <a:t>	- </a:t>
            </a:r>
            <a:r>
              <a:rPr lang="fr-FR" sz="2000" dirty="0"/>
              <a:t>L’existence de déséquilibres : </a:t>
            </a:r>
            <a:r>
              <a:rPr lang="fr-FR" sz="2000" i="1" dirty="0"/>
              <a:t>inflation, chômage </a:t>
            </a:r>
          </a:p>
          <a:p>
            <a:pPr marL="0" indent="0">
              <a:spcBef>
                <a:spcPts val="0"/>
              </a:spcBef>
              <a:buNone/>
              <a:defRPr/>
            </a:pPr>
            <a:r>
              <a:rPr lang="fr-FR" sz="2000" dirty="0" smtClean="0"/>
              <a:t>	- </a:t>
            </a:r>
            <a:r>
              <a:rPr lang="fr-FR" sz="2000" dirty="0"/>
              <a:t>Les politiques économiques et leurs finalités</a:t>
            </a:r>
          </a:p>
          <a:p>
            <a:pPr marL="0" indent="0">
              <a:spcBef>
                <a:spcPts val="0"/>
              </a:spcBef>
              <a:buNone/>
              <a:defRPr/>
            </a:pPr>
            <a:r>
              <a:rPr lang="fr-FR" sz="2000" dirty="0" smtClean="0"/>
              <a:t>	- </a:t>
            </a:r>
            <a:r>
              <a:rPr lang="fr-FR" sz="2000" dirty="0"/>
              <a:t>Les politiques conjoncturelles et politiques structurelles</a:t>
            </a:r>
          </a:p>
          <a:p>
            <a:pPr marL="0" indent="0">
              <a:spcBef>
                <a:spcPts val="0"/>
              </a:spcBef>
              <a:buNone/>
              <a:defRPr/>
            </a:pPr>
            <a:r>
              <a:rPr lang="fr-FR" sz="2000" b="1" i="1" dirty="0"/>
              <a:t>Sans entrer dans un énoncé descriptif et exhaustif des différentes politiques économiques</a:t>
            </a:r>
          </a:p>
          <a:p>
            <a:pPr marL="0" indent="0">
              <a:spcBef>
                <a:spcPts val="0"/>
              </a:spcBef>
              <a:buNone/>
              <a:defRPr/>
            </a:pPr>
            <a:r>
              <a:rPr lang="fr-FR" sz="2000" dirty="0" smtClean="0"/>
              <a:t>	- </a:t>
            </a:r>
            <a:r>
              <a:rPr lang="fr-FR" sz="2000" dirty="0"/>
              <a:t>Les limites de l’intervention de l’État dans un contexte d’internationalisation de l’économie</a:t>
            </a:r>
          </a:p>
          <a:p>
            <a:pPr marL="0" indent="0">
              <a:spcBef>
                <a:spcPts val="0"/>
              </a:spcBef>
              <a:buNone/>
              <a:defRPr/>
            </a:pPr>
            <a:r>
              <a:rPr lang="fr-FR" sz="2000" dirty="0" smtClean="0"/>
              <a:t>	- Les </a:t>
            </a:r>
            <a:r>
              <a:rPr lang="fr-FR" sz="2000" dirty="0"/>
              <a:t>principes de la régulation supranationale dans le cadre européen</a:t>
            </a:r>
          </a:p>
          <a:p>
            <a:pPr marL="0" indent="0">
              <a:spcBef>
                <a:spcPts val="0"/>
              </a:spcBef>
              <a:buNone/>
              <a:defRPr/>
            </a:pPr>
            <a:endParaRPr lang="fr-FR" sz="2000" dirty="0"/>
          </a:p>
          <a:p>
            <a:pPr marL="0" indent="0">
              <a:spcBef>
                <a:spcPts val="0"/>
              </a:spcBef>
              <a:buNone/>
              <a:defRPr/>
            </a:pPr>
            <a:r>
              <a:rPr lang="fr-FR" sz="2000" b="1" dirty="0" smtClean="0">
                <a:solidFill>
                  <a:srgbClr val="FF0000"/>
                </a:solidFill>
              </a:rPr>
              <a:t>Ressources :</a:t>
            </a:r>
          </a:p>
          <a:p>
            <a:pPr marL="0" indent="0">
              <a:spcBef>
                <a:spcPts val="0"/>
              </a:spcBef>
              <a:buNone/>
              <a:defRPr/>
            </a:pPr>
            <a:r>
              <a:rPr lang="fr-FR" sz="2000" dirty="0"/>
              <a:t>Documentation économique décrivant des mesures économiques ou dressant un état des lieux (Insee : TEF, extraits de notes de conjoncture Insee première / OCDE)</a:t>
            </a:r>
          </a:p>
        </p:txBody>
      </p:sp>
    </p:spTree>
    <p:extLst>
      <p:ext uri="{BB962C8B-B14F-4D97-AF65-F5344CB8AC3E}">
        <p14:creationId xmlns:p14="http://schemas.microsoft.com/office/powerpoint/2010/main" val="627798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133600" y="476250"/>
            <a:ext cx="6699250" cy="915988"/>
          </a:xfrm>
        </p:spPr>
        <p:txBody>
          <a:bodyPr>
            <a:normAutofit fontScale="90000"/>
          </a:bodyPr>
          <a:lstStyle/>
          <a:p>
            <a:pPr algn="ctr" eaLnBrk="1" hangingPunct="1"/>
            <a:r>
              <a:rPr lang="fr-FR" altLang="fr-FR" sz="2800" dirty="0" smtClean="0">
                <a:latin typeface="Calibri" charset="0"/>
                <a:cs typeface="Calibri" charset="0"/>
              </a:rPr>
              <a:t>La </a:t>
            </a:r>
            <a:r>
              <a:rPr lang="fr-FR" altLang="fr-FR" sz="2800" dirty="0">
                <a:latin typeface="Calibri" charset="0"/>
                <a:cs typeface="Calibri" charset="0"/>
              </a:rPr>
              <a:t>structuration du référentiel en blocs de compétences ?</a:t>
            </a:r>
            <a:br>
              <a:rPr lang="fr-FR" altLang="fr-FR" sz="2800" dirty="0">
                <a:latin typeface="Calibri" charset="0"/>
                <a:cs typeface="Calibri" charset="0"/>
              </a:rPr>
            </a:br>
            <a:endParaRPr lang="fr-FR" altLang="fr-FR" sz="2800" dirty="0">
              <a:latin typeface="Calibri" charset="0"/>
              <a:cs typeface="Calibri" charset="0"/>
            </a:endParaRPr>
          </a:p>
        </p:txBody>
      </p:sp>
      <p:sp>
        <p:nvSpPr>
          <p:cNvPr id="26627" name="Espace réservé du numéro de diapositive 5"/>
          <p:cNvSpPr>
            <a:spLocks noGrp="1"/>
          </p:cNvSpPr>
          <p:nvPr>
            <p:ph type="sldNum" sz="quarter" idx="4294967295"/>
          </p:nvPr>
        </p:nvSpPr>
        <p:spPr bwMode="auto">
          <a:xfrm>
            <a:off x="9790114" y="334964"/>
            <a:ext cx="554037"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fld id="{D659F4AC-D15D-C948-9A58-7282D13FBB5B}" type="slidenum">
              <a:rPr lang="fr-FR" altLang="fr-FR" sz="1800">
                <a:solidFill>
                  <a:schemeClr val="tx1"/>
                </a:solidFill>
                <a:latin typeface="Arial" charset="0"/>
                <a:ea typeface="ＭＳ Ｐゴシック" charset="-128"/>
                <a:cs typeface="Arial" charset="0"/>
              </a:rPr>
              <a:pPr eaLnBrk="1" hangingPunct="1">
                <a:spcBef>
                  <a:spcPct val="0"/>
                </a:spcBef>
                <a:spcAft>
                  <a:spcPct val="0"/>
                </a:spcAft>
                <a:buClrTx/>
                <a:buFontTx/>
                <a:buNone/>
              </a:pPr>
              <a:t>2</a:t>
            </a:fld>
            <a:endParaRPr lang="fr-FR" altLang="fr-FR" sz="1800">
              <a:solidFill>
                <a:schemeClr val="tx1"/>
              </a:solidFill>
              <a:latin typeface="Arial" charset="0"/>
              <a:ea typeface="ＭＳ Ｐゴシック" charset="-128"/>
              <a:cs typeface="Arial" charset="0"/>
            </a:endParaRPr>
          </a:p>
        </p:txBody>
      </p:sp>
      <p:sp>
        <p:nvSpPr>
          <p:cNvPr id="26628" name="Rectangle 1"/>
          <p:cNvSpPr>
            <a:spLocks noChangeArrowheads="1"/>
          </p:cNvSpPr>
          <p:nvPr/>
        </p:nvSpPr>
        <p:spPr bwMode="auto">
          <a:xfrm>
            <a:off x="2019301" y="1196976"/>
            <a:ext cx="7445375"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r>
              <a:rPr lang="fr-FR" altLang="fr-FR" sz="1800" b="1">
                <a:solidFill>
                  <a:schemeClr val="tx1"/>
                </a:solidFill>
                <a:latin typeface="Arial" charset="0"/>
                <a:ea typeface="ＭＳ Ｐゴシック" charset="-128"/>
                <a:cs typeface="Arial" charset="0"/>
              </a:rPr>
              <a:t>1 – La loi sur la formation professionnelle du 5 mars 2014</a:t>
            </a:r>
          </a:p>
          <a:p>
            <a:pPr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algn="just" eaLnBrk="1" hangingPunct="1">
              <a:spcBef>
                <a:spcPct val="0"/>
              </a:spcBef>
              <a:spcAft>
                <a:spcPct val="0"/>
              </a:spcAft>
              <a:buClrTx/>
              <a:buFontTx/>
              <a:buNone/>
            </a:pPr>
            <a:r>
              <a:rPr lang="fr-FR" altLang="fr-FR" sz="1800">
                <a:solidFill>
                  <a:schemeClr val="tx1"/>
                </a:solidFill>
                <a:latin typeface="Arial" charset="0"/>
                <a:ea typeface="ＭＳ Ｐゴシック" charset="-128"/>
                <a:cs typeface="Arial" charset="0"/>
              </a:rPr>
              <a:t>Sont éligibles au CPF « les formations sanctionnées par une certification enregistrée dans le répertoire national des certifications professionnelles prévu à l'article L. 335-6 du code de l'éducation ou permettant d'obtenir une partie identifiée de certification professionnelle, classée au sein du répertoire, visant à l'acquisition d'un bloc de compétences »</a:t>
            </a:r>
          </a:p>
          <a:p>
            <a:pPr algn="just"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algn="just" eaLnBrk="1" hangingPunct="1">
              <a:spcBef>
                <a:spcPct val="0"/>
              </a:spcBef>
              <a:spcAft>
                <a:spcPct val="0"/>
              </a:spcAft>
              <a:buClrTx/>
              <a:buFontTx/>
              <a:buNone/>
            </a:pPr>
            <a:r>
              <a:rPr lang="fr-FR" altLang="fr-FR" sz="1800" b="1">
                <a:solidFill>
                  <a:schemeClr val="tx1"/>
                </a:solidFill>
                <a:latin typeface="Arial" charset="0"/>
                <a:ea typeface="ＭＳ Ｐゴシック" charset="-128"/>
                <a:cs typeface="Arial" charset="0"/>
              </a:rPr>
              <a:t>2 - La loi n° 2013-595 du 8 juillet 2013 d'orientation et de programmation pour la refondation de l'école de la République qui modifie l'article L. 122-2 du code de l'éducation </a:t>
            </a:r>
          </a:p>
          <a:p>
            <a:pPr algn="just"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algn="just" eaLnBrk="1" hangingPunct="1">
              <a:spcBef>
                <a:spcPct val="0"/>
              </a:spcBef>
              <a:spcAft>
                <a:spcPct val="0"/>
              </a:spcAft>
              <a:buClrTx/>
              <a:buFontTx/>
              <a:buNone/>
            </a:pPr>
            <a:r>
              <a:rPr lang="fr-FR" altLang="fr-FR" sz="1800">
                <a:solidFill>
                  <a:schemeClr val="tx1"/>
                </a:solidFill>
                <a:latin typeface="Arial" charset="0"/>
                <a:ea typeface="ＭＳ Ｐゴシック" charset="-128"/>
                <a:cs typeface="Arial" charset="0"/>
              </a:rPr>
              <a:t>Droit au retour en formation circulaire n° 2015-085 du 3-6-2015, publiée au BOEN du 4 juin</a:t>
            </a:r>
          </a:p>
          <a:p>
            <a:pPr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eaLnBrk="1" hangingPunct="1">
              <a:spcBef>
                <a:spcPct val="0"/>
              </a:spcBef>
              <a:spcAft>
                <a:spcPct val="0"/>
              </a:spcAft>
              <a:buClrTx/>
              <a:buFontTx/>
              <a:buNone/>
            </a:pPr>
            <a:r>
              <a:rPr lang="fr-FR" altLang="fr-FR" sz="1800" b="1">
                <a:solidFill>
                  <a:schemeClr val="tx1"/>
                </a:solidFill>
                <a:latin typeface="Arial" charset="0"/>
                <a:ea typeface="ＭＳ Ｐゴシック" charset="-128"/>
                <a:cs typeface="Arial" charset="0"/>
              </a:rPr>
              <a:t>3 – Les demandes des conseils régionaux</a:t>
            </a:r>
          </a:p>
          <a:p>
            <a:pPr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eaLnBrk="1" hangingPunct="1">
              <a:spcBef>
                <a:spcPct val="0"/>
              </a:spcBef>
              <a:spcAft>
                <a:spcPct val="0"/>
              </a:spcAft>
              <a:buClrTx/>
              <a:buFontTx/>
              <a:buNone/>
            </a:pPr>
            <a:endParaRPr lang="fr-FR" altLang="fr-FR" sz="1800" b="1">
              <a:solidFill>
                <a:schemeClr val="tx1"/>
              </a:solidFill>
              <a:latin typeface="Arial" charset="0"/>
              <a:ea typeface="ＭＳ Ｐゴシック" charset="-128"/>
              <a:cs typeface="Arial" charset="0"/>
            </a:endParaRPr>
          </a:p>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a:p>
            <a:pPr eaLnBrk="1" hangingPunct="1">
              <a:spcBef>
                <a:spcPct val="0"/>
              </a:spcBef>
              <a:spcAft>
                <a:spcPct val="0"/>
              </a:spcAft>
              <a:buClrTx/>
              <a:buFontTx/>
              <a:buChar char="-"/>
            </a:pPr>
            <a:endParaRPr lang="fr-FR" altLang="fr-FR" sz="1800">
              <a:solidFill>
                <a:schemeClr val="tx1"/>
              </a:solidFill>
              <a:latin typeface="Arial" charset="0"/>
              <a:ea typeface="ＭＳ Ｐゴシック" charset="-128"/>
              <a:cs typeface="Arial" charset="0"/>
            </a:endParaRPr>
          </a:p>
        </p:txBody>
      </p:sp>
      <p:pic>
        <p:nvPicPr>
          <p:cNvPr id="6" name="Image 5" descr="Capture d’écran 2018-05-24 à 17.2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996" y="0"/>
            <a:ext cx="4685004" cy="1225176"/>
          </a:xfrm>
          <a:prstGeom prst="rect">
            <a:avLst/>
          </a:prstGeom>
        </p:spPr>
      </p:pic>
    </p:spTree>
    <p:extLst>
      <p:ext uri="{BB962C8B-B14F-4D97-AF65-F5344CB8AC3E}">
        <p14:creationId xmlns:p14="http://schemas.microsoft.com/office/powerpoint/2010/main" val="192592206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re 1"/>
          <p:cNvSpPr>
            <a:spLocks noGrp="1"/>
          </p:cNvSpPr>
          <p:nvPr>
            <p:ph type="title"/>
          </p:nvPr>
        </p:nvSpPr>
        <p:spPr>
          <a:xfrm>
            <a:off x="838200" y="365126"/>
            <a:ext cx="10515600" cy="881250"/>
          </a:xfrm>
        </p:spPr>
        <p:txBody>
          <a:bodyPr>
            <a:normAutofit fontScale="90000"/>
          </a:bodyPr>
          <a:lstStyle/>
          <a:p>
            <a:pPr algn="ctr"/>
            <a:r>
              <a:rPr lang="fr-FR" altLang="fr-FR" sz="3600" b="1" dirty="0" smtClean="0">
                <a:solidFill>
                  <a:srgbClr val="0070C0"/>
                </a:solidFill>
                <a:latin typeface="Calibri" charset="0"/>
                <a:cs typeface="Calibri" charset="0"/>
              </a:rPr>
              <a:t/>
            </a:r>
            <a:br>
              <a:rPr lang="fr-FR" altLang="fr-FR" sz="3600" b="1" dirty="0" smtClean="0">
                <a:solidFill>
                  <a:srgbClr val="0070C0"/>
                </a:solidFill>
                <a:latin typeface="Calibri" charset="0"/>
                <a:cs typeface="Calibri" charset="0"/>
              </a:rPr>
            </a:br>
            <a:r>
              <a:rPr lang="fr-FR" altLang="fr-FR" sz="3600" b="1" dirty="0" smtClean="0">
                <a:solidFill>
                  <a:srgbClr val="0070C0"/>
                </a:solidFill>
                <a:latin typeface="Calibri" charset="0"/>
                <a:cs typeface="Calibri" charset="0"/>
              </a:rPr>
              <a:t>Comment </a:t>
            </a:r>
            <a:r>
              <a:rPr lang="fr-FR" altLang="fr-FR" sz="3600" b="1" dirty="0">
                <a:solidFill>
                  <a:srgbClr val="0070C0"/>
                </a:solidFill>
                <a:latin typeface="Calibri" charset="0"/>
                <a:cs typeface="Calibri" charset="0"/>
              </a:rPr>
              <a:t>les activités économiques sont-elles </a:t>
            </a:r>
            <a:r>
              <a:rPr lang="fr-FR" altLang="fr-FR" sz="3600" b="1" dirty="0" smtClean="0">
                <a:solidFill>
                  <a:srgbClr val="0070C0"/>
                </a:solidFill>
                <a:latin typeface="Calibri" charset="0"/>
                <a:cs typeface="Calibri" charset="0"/>
              </a:rPr>
              <a:t/>
            </a:r>
            <a:br>
              <a:rPr lang="fr-FR" altLang="fr-FR" sz="3600" b="1" dirty="0" smtClean="0">
                <a:solidFill>
                  <a:srgbClr val="0070C0"/>
                </a:solidFill>
                <a:latin typeface="Calibri" charset="0"/>
                <a:cs typeface="Calibri" charset="0"/>
              </a:rPr>
            </a:br>
            <a:r>
              <a:rPr lang="fr-FR" altLang="fr-FR" sz="3600" b="1" dirty="0" smtClean="0">
                <a:solidFill>
                  <a:srgbClr val="0070C0"/>
                </a:solidFill>
                <a:latin typeface="Calibri" charset="0"/>
                <a:cs typeface="Calibri" charset="0"/>
              </a:rPr>
              <a:t>régulées </a:t>
            </a:r>
            <a:r>
              <a:rPr lang="fr-FR" altLang="fr-FR" sz="3600" b="1" dirty="0">
                <a:solidFill>
                  <a:srgbClr val="0070C0"/>
                </a:solidFill>
                <a:latin typeface="Calibri" charset="0"/>
                <a:cs typeface="Calibri" charset="0"/>
              </a:rPr>
              <a:t>par le droit ?</a:t>
            </a:r>
            <a:r>
              <a:rPr lang="fr-FR" altLang="fr-FR" dirty="0">
                <a:latin typeface="Calibri" charset="0"/>
                <a:cs typeface="Calibri" charset="0"/>
              </a:rPr>
              <a:t/>
            </a:r>
            <a:br>
              <a:rPr lang="fr-FR" altLang="fr-FR" dirty="0">
                <a:latin typeface="Calibri" charset="0"/>
                <a:cs typeface="Calibri" charset="0"/>
              </a:rPr>
            </a:br>
            <a:endParaRPr lang="fr-FR" altLang="fr-FR" dirty="0">
              <a:latin typeface="Calibri" charset="0"/>
              <a:cs typeface="Calibri" charset="0"/>
            </a:endParaRPr>
          </a:p>
        </p:txBody>
      </p:sp>
      <p:sp>
        <p:nvSpPr>
          <p:cNvPr id="3" name="Espace réservé du contenu 2"/>
          <p:cNvSpPr>
            <a:spLocks noGrp="1"/>
          </p:cNvSpPr>
          <p:nvPr>
            <p:ph idx="1"/>
          </p:nvPr>
        </p:nvSpPr>
        <p:spPr>
          <a:xfrm>
            <a:off x="752629" y="1340441"/>
            <a:ext cx="10601171" cy="4836522"/>
          </a:xfrm>
        </p:spPr>
        <p:txBody>
          <a:bodyPr>
            <a:normAutofit fontScale="92500" lnSpcReduction="20000"/>
          </a:bodyPr>
          <a:lstStyle/>
          <a:p>
            <a:pPr marL="0" indent="0">
              <a:spcBef>
                <a:spcPts val="0"/>
              </a:spcBef>
              <a:buNone/>
              <a:defRPr/>
            </a:pPr>
            <a:r>
              <a:rPr lang="fr-FR" b="1" dirty="0">
                <a:solidFill>
                  <a:srgbClr val="FF0000"/>
                </a:solidFill>
              </a:rPr>
              <a:t>Problématisation </a:t>
            </a:r>
            <a:r>
              <a:rPr lang="fr-FR" b="1" dirty="0" smtClean="0">
                <a:solidFill>
                  <a:srgbClr val="FF0000"/>
                </a:solidFill>
              </a:rPr>
              <a:t>:</a:t>
            </a:r>
          </a:p>
          <a:p>
            <a:pPr marL="0" indent="0">
              <a:spcBef>
                <a:spcPts val="0"/>
              </a:spcBef>
              <a:buNone/>
              <a:defRPr/>
            </a:pPr>
            <a:endParaRPr lang="fr-FR" b="1" dirty="0" smtClean="0">
              <a:solidFill>
                <a:srgbClr val="FF0000"/>
              </a:solidFill>
            </a:endParaRPr>
          </a:p>
          <a:p>
            <a:pPr marL="0" indent="0" algn="just">
              <a:spcBef>
                <a:spcPts val="0"/>
              </a:spcBef>
              <a:buNone/>
              <a:defRPr/>
            </a:pPr>
            <a:r>
              <a:rPr lang="fr-FR" dirty="0"/>
              <a:t>Mettre en évidence comment le droit, en tant qu’outil de régulation ayant pour objet d’assurer l’ordre public économique et social sur le marché, organise les rapports de force en vue de produire un équilibre en s’adaptant aux circonstances de l’environnement </a:t>
            </a:r>
            <a:r>
              <a:rPr lang="fr-FR" dirty="0" smtClean="0"/>
              <a:t>économique.</a:t>
            </a:r>
            <a:endParaRPr lang="fr-FR" dirty="0"/>
          </a:p>
          <a:p>
            <a:pPr marL="0" indent="0">
              <a:spcBef>
                <a:spcPts val="0"/>
              </a:spcBef>
              <a:buNone/>
              <a:defRPr/>
            </a:pPr>
            <a:endParaRPr lang="fr-FR" dirty="0"/>
          </a:p>
          <a:p>
            <a:pPr marL="0" indent="0">
              <a:spcBef>
                <a:spcPts val="0"/>
              </a:spcBef>
              <a:buNone/>
              <a:defRPr/>
            </a:pPr>
            <a:r>
              <a:rPr lang="fr-FR" b="1" dirty="0">
                <a:solidFill>
                  <a:srgbClr val="FF0000"/>
                </a:solidFill>
              </a:rPr>
              <a:t>Apports </a:t>
            </a:r>
            <a:r>
              <a:rPr lang="fr-FR" b="1" dirty="0" smtClean="0">
                <a:solidFill>
                  <a:srgbClr val="FF0000"/>
                </a:solidFill>
              </a:rPr>
              <a:t>scientifiques : </a:t>
            </a:r>
          </a:p>
          <a:p>
            <a:pPr marL="36000" indent="0">
              <a:spcBef>
                <a:spcPts val="0"/>
              </a:spcBef>
              <a:buNone/>
              <a:defRPr/>
            </a:pPr>
            <a:r>
              <a:rPr lang="fr-FR" dirty="0" smtClean="0"/>
              <a:t>	- Le </a:t>
            </a:r>
            <a:r>
              <a:rPr lang="fr-FR" dirty="0"/>
              <a:t>rôle du droit dans la régulation</a:t>
            </a:r>
          </a:p>
          <a:p>
            <a:pPr marL="36000" indent="0">
              <a:spcBef>
                <a:spcPts val="0"/>
              </a:spcBef>
              <a:buNone/>
              <a:defRPr/>
            </a:pPr>
            <a:r>
              <a:rPr lang="fr-FR" dirty="0" smtClean="0"/>
              <a:t>	- Le </a:t>
            </a:r>
            <a:r>
              <a:rPr lang="fr-FR" dirty="0"/>
              <a:t>rôle des autorités administratives indépendantes</a:t>
            </a:r>
          </a:p>
          <a:p>
            <a:pPr marL="36000" indent="0">
              <a:spcBef>
                <a:spcPts val="0"/>
              </a:spcBef>
              <a:buNone/>
              <a:defRPr/>
            </a:pPr>
            <a:r>
              <a:rPr lang="fr-FR" dirty="0" smtClean="0"/>
              <a:t>	- Le </a:t>
            </a:r>
            <a:r>
              <a:rPr lang="fr-FR" dirty="0"/>
              <a:t>droit de la concurrence</a:t>
            </a:r>
          </a:p>
          <a:p>
            <a:pPr marL="36000" indent="0">
              <a:spcBef>
                <a:spcPts val="0"/>
              </a:spcBef>
              <a:buNone/>
              <a:defRPr/>
            </a:pPr>
            <a:r>
              <a:rPr lang="fr-FR" dirty="0" smtClean="0"/>
              <a:t>	- Le </a:t>
            </a:r>
            <a:r>
              <a:rPr lang="fr-FR" dirty="0"/>
              <a:t>droit de la propriété industrielle : brevet et marque</a:t>
            </a:r>
          </a:p>
          <a:p>
            <a:pPr marL="0" indent="0">
              <a:spcBef>
                <a:spcPts val="0"/>
              </a:spcBef>
              <a:buNone/>
              <a:defRPr/>
            </a:pPr>
            <a:endParaRPr lang="fr-FR" dirty="0">
              <a:solidFill>
                <a:schemeClr val="tx1"/>
              </a:solidFill>
            </a:endParaRPr>
          </a:p>
          <a:p>
            <a:pPr marL="0" indent="0">
              <a:spcBef>
                <a:spcPts val="0"/>
              </a:spcBef>
              <a:buNone/>
              <a:defRPr/>
            </a:pPr>
            <a:r>
              <a:rPr lang="fr-FR" b="1" dirty="0" smtClean="0">
                <a:solidFill>
                  <a:srgbClr val="FF0000"/>
                </a:solidFill>
              </a:rPr>
              <a:t>Ressources : </a:t>
            </a:r>
          </a:p>
          <a:p>
            <a:pPr marL="0" indent="0">
              <a:spcBef>
                <a:spcPts val="0"/>
              </a:spcBef>
              <a:buNone/>
              <a:defRPr/>
            </a:pPr>
            <a:r>
              <a:rPr lang="fr-FR" dirty="0" smtClean="0">
                <a:solidFill>
                  <a:schemeClr val="tx1"/>
                </a:solidFill>
              </a:rPr>
              <a:t>	Des situations juridiques auxquelles l’entreprise est confrontée et la 	réglementation afférente</a:t>
            </a:r>
            <a:endParaRPr lang="fr-FR" dirty="0">
              <a:solidFill>
                <a:schemeClr val="tx1"/>
              </a:solidFill>
            </a:endParaRPr>
          </a:p>
          <a:p>
            <a:pPr>
              <a:buFont typeface="Wingdings" pitchFamily="2" charset="2"/>
              <a:buChar char="n"/>
              <a:defRPr/>
            </a:pPr>
            <a:endParaRPr lang="fr-FR" dirty="0"/>
          </a:p>
        </p:txBody>
      </p:sp>
    </p:spTree>
    <p:extLst>
      <p:ext uri="{BB962C8B-B14F-4D97-AF65-F5344CB8AC3E}">
        <p14:creationId xmlns:p14="http://schemas.microsoft.com/office/powerpoint/2010/main" val="45876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re 1"/>
          <p:cNvSpPr>
            <a:spLocks noGrp="1"/>
          </p:cNvSpPr>
          <p:nvPr>
            <p:ph type="title"/>
          </p:nvPr>
        </p:nvSpPr>
        <p:spPr>
          <a:xfrm>
            <a:off x="838200" y="365125"/>
            <a:ext cx="10922876" cy="1325563"/>
          </a:xfrm>
        </p:spPr>
        <p:txBody>
          <a:bodyPr>
            <a:normAutofit/>
          </a:bodyPr>
          <a:lstStyle/>
          <a:p>
            <a:pPr algn="ctr"/>
            <a:r>
              <a:rPr lang="fr-FR" altLang="fr-FR" sz="2800" b="1" dirty="0">
                <a:solidFill>
                  <a:srgbClr val="0070C0"/>
                </a:solidFill>
                <a:latin typeface="Calibri" charset="0"/>
                <a:cs typeface="Calibri" charset="0"/>
              </a:rPr>
              <a:t>Comment l’entreprise intègre-t-elle la connaissance de son environnement dans sa prise de décision ?</a:t>
            </a:r>
            <a:br>
              <a:rPr lang="fr-FR" altLang="fr-FR" sz="2800" b="1" dirty="0">
                <a:solidFill>
                  <a:srgbClr val="0070C0"/>
                </a:solidFill>
                <a:latin typeface="Calibri" charset="0"/>
                <a:cs typeface="Calibri" charset="0"/>
              </a:rPr>
            </a:br>
            <a:endParaRPr lang="fr-FR" altLang="fr-FR" sz="2800" b="1" dirty="0">
              <a:solidFill>
                <a:srgbClr val="0070C0"/>
              </a:solidFill>
              <a:latin typeface="Calibri" charset="0"/>
              <a:cs typeface="Calibri" charset="0"/>
            </a:endParaRPr>
          </a:p>
        </p:txBody>
      </p:sp>
      <p:sp>
        <p:nvSpPr>
          <p:cNvPr id="3" name="Espace réservé du contenu 2"/>
          <p:cNvSpPr>
            <a:spLocks noGrp="1"/>
          </p:cNvSpPr>
          <p:nvPr>
            <p:ph idx="1"/>
          </p:nvPr>
        </p:nvSpPr>
        <p:spPr>
          <a:xfrm>
            <a:off x="838200" y="1825624"/>
            <a:ext cx="10515600" cy="4641413"/>
          </a:xfrm>
        </p:spPr>
        <p:txBody>
          <a:bodyPr>
            <a:normAutofit lnSpcReduction="10000"/>
          </a:bodyPr>
          <a:lstStyle/>
          <a:p>
            <a:pPr marL="0" indent="0">
              <a:spcBef>
                <a:spcPts val="0"/>
              </a:spcBef>
              <a:buNone/>
              <a:defRPr/>
            </a:pPr>
            <a:r>
              <a:rPr lang="fr-FR" b="1" dirty="0">
                <a:solidFill>
                  <a:srgbClr val="FF0000"/>
                </a:solidFill>
              </a:rPr>
              <a:t>Problématisation </a:t>
            </a:r>
            <a:r>
              <a:rPr lang="fr-FR" b="1" dirty="0" smtClean="0">
                <a:solidFill>
                  <a:srgbClr val="FF0000"/>
                </a:solidFill>
              </a:rPr>
              <a:t>:</a:t>
            </a:r>
          </a:p>
          <a:p>
            <a:pPr marL="0" indent="0">
              <a:spcBef>
                <a:spcPts val="0"/>
              </a:spcBef>
              <a:buNone/>
              <a:defRPr/>
            </a:pPr>
            <a:r>
              <a:rPr lang="fr-FR" dirty="0" smtClean="0">
                <a:solidFill>
                  <a:schemeClr val="tx1"/>
                </a:solidFill>
              </a:rPr>
              <a:t>	Identifier les facteurs externes susceptibles d’influer sur la prise 	de décision au sein de l’entreprise ?</a:t>
            </a:r>
          </a:p>
          <a:p>
            <a:pPr marL="0" indent="0">
              <a:spcBef>
                <a:spcPts val="0"/>
              </a:spcBef>
              <a:buNone/>
              <a:defRPr/>
            </a:pPr>
            <a:endParaRPr lang="fr-FR" dirty="0">
              <a:solidFill>
                <a:srgbClr val="FF0000"/>
              </a:solidFill>
            </a:endParaRPr>
          </a:p>
          <a:p>
            <a:pPr marL="0" indent="0">
              <a:spcBef>
                <a:spcPts val="0"/>
              </a:spcBef>
              <a:buNone/>
              <a:defRPr/>
            </a:pPr>
            <a:r>
              <a:rPr lang="fr-FR" b="1" dirty="0">
                <a:solidFill>
                  <a:srgbClr val="FF0000"/>
                </a:solidFill>
              </a:rPr>
              <a:t>Apports </a:t>
            </a:r>
            <a:r>
              <a:rPr lang="fr-FR" b="1" dirty="0" smtClean="0">
                <a:solidFill>
                  <a:srgbClr val="FF0000"/>
                </a:solidFill>
              </a:rPr>
              <a:t>scientifiques : </a:t>
            </a:r>
          </a:p>
          <a:p>
            <a:pPr lvl="1">
              <a:spcBef>
                <a:spcPts val="0"/>
              </a:spcBef>
              <a:buFontTx/>
              <a:buChar char="-"/>
              <a:defRPr/>
            </a:pPr>
            <a:r>
              <a:rPr lang="fr-FR" sz="2800" dirty="0"/>
              <a:t>Les caractéristiques de l’environnement : </a:t>
            </a:r>
            <a:r>
              <a:rPr lang="fr-FR" sz="2800" i="1" dirty="0"/>
              <a:t>facteurs politiques, légaux, économiques, socioculturels, technologiques et environnementaux</a:t>
            </a:r>
          </a:p>
          <a:p>
            <a:pPr lvl="1">
              <a:spcBef>
                <a:spcPts val="0"/>
              </a:spcBef>
              <a:buFontTx/>
              <a:buChar char="-"/>
              <a:defRPr/>
            </a:pPr>
            <a:r>
              <a:rPr lang="fr-FR" sz="2800" dirty="0"/>
              <a:t>Le rôle de l’innovation </a:t>
            </a:r>
          </a:p>
          <a:p>
            <a:pPr marL="0" indent="0">
              <a:spcBef>
                <a:spcPts val="0"/>
              </a:spcBef>
              <a:buNone/>
              <a:defRPr/>
            </a:pPr>
            <a:endParaRPr lang="fr-FR" dirty="0">
              <a:solidFill>
                <a:schemeClr val="tx1"/>
              </a:solidFill>
            </a:endParaRPr>
          </a:p>
          <a:p>
            <a:pPr marL="0" indent="0">
              <a:spcBef>
                <a:spcPts val="0"/>
              </a:spcBef>
              <a:buNone/>
              <a:defRPr/>
            </a:pPr>
            <a:r>
              <a:rPr lang="fr-FR" b="1" dirty="0" smtClean="0">
                <a:solidFill>
                  <a:srgbClr val="FF0000"/>
                </a:solidFill>
              </a:rPr>
              <a:t>Ressources : </a:t>
            </a:r>
          </a:p>
          <a:p>
            <a:pPr marL="0" indent="0">
              <a:spcBef>
                <a:spcPts val="0"/>
              </a:spcBef>
              <a:buNone/>
              <a:defRPr/>
            </a:pPr>
            <a:r>
              <a:rPr lang="fr-FR" dirty="0" smtClean="0">
                <a:solidFill>
                  <a:schemeClr val="tx1"/>
                </a:solidFill>
              </a:rPr>
              <a:t>	Une documentation décrivant le contexte et la situation de 	l’entreprise.</a:t>
            </a:r>
            <a:endParaRPr lang="fr-FR" dirty="0">
              <a:solidFill>
                <a:schemeClr val="tx1"/>
              </a:solidFill>
            </a:endParaRPr>
          </a:p>
          <a:p>
            <a:pPr>
              <a:buFont typeface="Wingdings" pitchFamily="2" charset="2"/>
              <a:buChar char="n"/>
              <a:defRPr/>
            </a:pPr>
            <a:endParaRPr lang="fr-FR" dirty="0"/>
          </a:p>
        </p:txBody>
      </p:sp>
    </p:spTree>
    <p:extLst>
      <p:ext uri="{BB962C8B-B14F-4D97-AF65-F5344CB8AC3E}">
        <p14:creationId xmlns:p14="http://schemas.microsoft.com/office/powerpoint/2010/main" val="103482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re 1"/>
          <p:cNvSpPr>
            <a:spLocks noGrp="1"/>
          </p:cNvSpPr>
          <p:nvPr>
            <p:ph type="title"/>
          </p:nvPr>
        </p:nvSpPr>
        <p:spPr/>
        <p:txBody>
          <a:bodyPr>
            <a:normAutofit/>
          </a:bodyPr>
          <a:lstStyle/>
          <a:p>
            <a:pPr algn="ctr"/>
            <a:r>
              <a:rPr lang="fr-FR" altLang="fr-FR" sz="3200" b="1" dirty="0">
                <a:solidFill>
                  <a:srgbClr val="0070C0"/>
                </a:solidFill>
                <a:latin typeface="Calibri" charset="0"/>
                <a:cs typeface="Calibri" charset="0"/>
              </a:rPr>
              <a:t>THÈME 3 : L’ORGANISATION DE L’ACTIVITÉ DE L’ENTREPRISE</a:t>
            </a:r>
          </a:p>
        </p:txBody>
      </p:sp>
      <p:sp>
        <p:nvSpPr>
          <p:cNvPr id="171010" name="Espace réservé du contenu 2"/>
          <p:cNvSpPr>
            <a:spLocks noGrp="1"/>
          </p:cNvSpPr>
          <p:nvPr>
            <p:ph idx="1"/>
          </p:nvPr>
        </p:nvSpPr>
        <p:spPr/>
        <p:txBody>
          <a:bodyPr/>
          <a:lstStyle/>
          <a:p>
            <a:r>
              <a:rPr lang="fr-FR" altLang="fr-FR" b="1" dirty="0" smtClean="0">
                <a:solidFill>
                  <a:srgbClr val="FF0000"/>
                </a:solidFill>
                <a:latin typeface="Calibri" charset="0"/>
                <a:cs typeface="Calibri" charset="0"/>
              </a:rPr>
              <a:t>Problématisation : </a:t>
            </a:r>
          </a:p>
          <a:p>
            <a:endParaRPr lang="fr-FR" altLang="fr-FR" b="1" dirty="0">
              <a:solidFill>
                <a:srgbClr val="FF0000"/>
              </a:solidFill>
              <a:latin typeface="Calibri" charset="0"/>
              <a:cs typeface="Calibri" charset="0"/>
            </a:endParaRPr>
          </a:p>
          <a:p>
            <a:pPr algn="just">
              <a:buFontTx/>
              <a:buChar char="-"/>
            </a:pPr>
            <a:r>
              <a:rPr lang="fr-FR" altLang="fr-FR" dirty="0" smtClean="0">
                <a:solidFill>
                  <a:schemeClr val="tx1"/>
                </a:solidFill>
                <a:latin typeface="Calibri" charset="0"/>
                <a:cs typeface="Calibri" charset="0"/>
              </a:rPr>
              <a:t>Quels </a:t>
            </a:r>
            <a:r>
              <a:rPr lang="fr-FR" altLang="fr-FR" dirty="0">
                <a:solidFill>
                  <a:schemeClr val="tx1"/>
                </a:solidFill>
                <a:latin typeface="Calibri" charset="0"/>
                <a:cs typeface="Calibri" charset="0"/>
              </a:rPr>
              <a:t>sont les différents choix qu’une entreprise doit mettre en œuvre pour organiser son </a:t>
            </a:r>
            <a:r>
              <a:rPr lang="fr-FR" altLang="fr-FR" dirty="0" smtClean="0">
                <a:solidFill>
                  <a:schemeClr val="tx1"/>
                </a:solidFill>
                <a:latin typeface="Calibri" charset="0"/>
                <a:cs typeface="Calibri" charset="0"/>
              </a:rPr>
              <a:t>activité ? </a:t>
            </a:r>
            <a:r>
              <a:rPr lang="fr-FR" altLang="fr-FR" i="1" dirty="0">
                <a:solidFill>
                  <a:schemeClr val="tx1"/>
                </a:solidFill>
                <a:latin typeface="Calibri" charset="0"/>
                <a:cs typeface="Calibri" charset="0"/>
              </a:rPr>
              <a:t>(facteurs de production, structure juridique, organisation des ressources, le financement). </a:t>
            </a:r>
            <a:endParaRPr lang="fr-FR" altLang="fr-FR" i="1" dirty="0" smtClean="0">
              <a:solidFill>
                <a:schemeClr val="tx1"/>
              </a:solidFill>
              <a:latin typeface="Calibri" charset="0"/>
              <a:cs typeface="Calibri" charset="0"/>
            </a:endParaRPr>
          </a:p>
          <a:p>
            <a:pPr marL="0" indent="0" algn="just">
              <a:buNone/>
            </a:pPr>
            <a:endParaRPr lang="fr-FR" altLang="fr-FR" i="1" dirty="0">
              <a:solidFill>
                <a:schemeClr val="tx1"/>
              </a:solidFill>
              <a:latin typeface="Calibri" charset="0"/>
              <a:cs typeface="Calibri" charset="0"/>
            </a:endParaRPr>
          </a:p>
          <a:p>
            <a:pPr marL="0" indent="0" algn="just">
              <a:buNone/>
            </a:pPr>
            <a:r>
              <a:rPr lang="fr-FR" altLang="fr-FR" dirty="0" smtClean="0">
                <a:solidFill>
                  <a:schemeClr val="tx1"/>
                </a:solidFill>
                <a:latin typeface="Calibri" charset="0"/>
                <a:cs typeface="Calibri" charset="0"/>
              </a:rPr>
              <a:t>- À </a:t>
            </a:r>
            <a:r>
              <a:rPr lang="fr-FR" altLang="fr-FR" dirty="0">
                <a:solidFill>
                  <a:schemeClr val="tx1"/>
                </a:solidFill>
                <a:latin typeface="Calibri" charset="0"/>
                <a:cs typeface="Calibri" charset="0"/>
              </a:rPr>
              <a:t>quels risques l’entreprise devra-t-elle </a:t>
            </a:r>
            <a:r>
              <a:rPr lang="fr-FR" altLang="fr-FR" dirty="0" smtClean="0">
                <a:solidFill>
                  <a:schemeClr val="tx1"/>
                </a:solidFill>
                <a:latin typeface="Calibri" charset="0"/>
                <a:cs typeface="Calibri" charset="0"/>
              </a:rPr>
              <a:t>répondre ?</a:t>
            </a:r>
            <a:endParaRPr lang="fr-FR" altLang="fr-FR" dirty="0">
              <a:solidFill>
                <a:schemeClr val="tx1"/>
              </a:solidFill>
              <a:latin typeface="Calibri" charset="0"/>
              <a:cs typeface="Calibri" charset="0"/>
            </a:endParaRPr>
          </a:p>
        </p:txBody>
      </p:sp>
    </p:spTree>
    <p:extLst>
      <p:ext uri="{BB962C8B-B14F-4D97-AF65-F5344CB8AC3E}">
        <p14:creationId xmlns:p14="http://schemas.microsoft.com/office/powerpoint/2010/main" val="2146011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re 1"/>
          <p:cNvSpPr>
            <a:spLocks noGrp="1"/>
          </p:cNvSpPr>
          <p:nvPr>
            <p:ph type="title"/>
          </p:nvPr>
        </p:nvSpPr>
        <p:spPr>
          <a:xfrm>
            <a:off x="1023106" y="131763"/>
            <a:ext cx="10078170" cy="633412"/>
          </a:xfrm>
        </p:spPr>
        <p:txBody>
          <a:bodyPr>
            <a:noAutofit/>
          </a:bodyPr>
          <a:lstStyle/>
          <a:p>
            <a:pPr algn="ctr"/>
            <a:r>
              <a:rPr lang="fr-FR" altLang="fr-FR" sz="2400" b="1" dirty="0">
                <a:solidFill>
                  <a:srgbClr val="0070C0"/>
                </a:solidFill>
                <a:latin typeface="Calibri" charset="0"/>
                <a:cs typeface="Calibri" charset="0"/>
              </a:rPr>
              <a:t>THÈME 3 : L’ORGANISATION DE L’ACTIVITÉ DE L’ENTREPRISE</a:t>
            </a:r>
          </a:p>
        </p:txBody>
      </p:sp>
      <p:sp>
        <p:nvSpPr>
          <p:cNvPr id="172034" name="Espace réservé du texte 2"/>
          <p:cNvSpPr>
            <a:spLocks noGrp="1"/>
          </p:cNvSpPr>
          <p:nvPr>
            <p:ph type="body" sz="quarter" idx="13"/>
          </p:nvPr>
        </p:nvSpPr>
        <p:spPr>
          <a:xfrm>
            <a:off x="2328864" y="1470026"/>
            <a:ext cx="7881937" cy="4397375"/>
          </a:xfrm>
        </p:spPr>
        <p:txBody>
          <a:bodyPr/>
          <a:lstStyle/>
          <a:p>
            <a:endParaRPr lang="fr-FR" altLang="fr-FR">
              <a:solidFill>
                <a:schemeClr val="accent1"/>
              </a:solidFill>
              <a:latin typeface="Calibri" charset="0"/>
              <a:cs typeface="Calibri"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21860934"/>
              </p:ext>
            </p:extLst>
          </p:nvPr>
        </p:nvGraphicFramePr>
        <p:xfrm>
          <a:off x="693831" y="743886"/>
          <a:ext cx="10713200" cy="5833505"/>
        </p:xfrm>
        <a:graphic>
          <a:graphicData uri="http://schemas.openxmlformats.org/drawingml/2006/table">
            <a:tbl>
              <a:tblPr/>
              <a:tblGrid>
                <a:gridCol w="3569776"/>
                <a:gridCol w="1786825"/>
                <a:gridCol w="1784888"/>
                <a:gridCol w="3571711"/>
              </a:tblGrid>
              <a:tr h="909281">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charset="0"/>
                          <a:ea typeface="ＭＳ Ｐゴシック" charset="-128"/>
                        </a:rPr>
                        <a:t>Comment les facteurs économiques déterminent-ils les choix de production?</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alibri" charset="0"/>
                          <a:ea typeface="Calibri" charset="0"/>
                          <a:cs typeface="Times New Roman" charset="0"/>
                        </a:rPr>
                        <a:t>Comment choisir une structure juridique pour l’entreprise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alibri" charset="0"/>
                          <a:ea typeface="Calibri" charset="0"/>
                          <a:cs typeface="Times New Roman" charset="0"/>
                        </a:rPr>
                        <a:t>Quelles réponses apporte le droit face aux risques auxquels s’expose l’entreprise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35497">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ＭＳ Ｐゴシック" charset="-128"/>
                        </a:rPr>
                        <a:t>Caractériser </a:t>
                      </a:r>
                      <a:r>
                        <a:rPr kumimoji="0" lang="fr-FR" altLang="fr-FR" sz="1400" b="1" i="0" u="none" strike="noStrike" cap="none" normalizeH="0" baseline="0" dirty="0">
                          <a:ln>
                            <a:noFill/>
                          </a:ln>
                          <a:solidFill>
                            <a:srgbClr val="000000"/>
                          </a:solidFill>
                          <a:effectLst/>
                          <a:latin typeface="Calibri" charset="0"/>
                          <a:ea typeface="ＭＳ Ｐゴシック" charset="-128"/>
                        </a:rPr>
                        <a:t>la structure de coût </a:t>
                      </a:r>
                      <a:r>
                        <a:rPr kumimoji="0" lang="fr-FR" altLang="fr-FR" sz="1400" b="0" i="0" u="none" strike="noStrike" cap="none" normalizeH="0" baseline="0" dirty="0">
                          <a:ln>
                            <a:noFill/>
                          </a:ln>
                          <a:solidFill>
                            <a:srgbClr val="000000"/>
                          </a:solidFill>
                          <a:effectLst/>
                          <a:latin typeface="Calibri" charset="0"/>
                          <a:ea typeface="ＭＳ Ｐゴシック" charset="-128"/>
                        </a:rPr>
                        <a:t>de </a:t>
                      </a:r>
                      <a:r>
                        <a:rPr kumimoji="0" lang="fr-FR" altLang="fr-FR" sz="1400" b="0" i="0" u="none" strike="noStrike" cap="none" normalizeH="0" baseline="0" dirty="0" smtClean="0">
                          <a:ln>
                            <a:noFill/>
                          </a:ln>
                          <a:solidFill>
                            <a:srgbClr val="000000"/>
                          </a:solidFill>
                          <a:effectLst/>
                          <a:latin typeface="Calibri" charset="0"/>
                          <a:ea typeface="ＭＳ Ｐゴシック" charset="-128"/>
                        </a:rPr>
                        <a:t>l’entreprise</a:t>
                      </a:r>
                    </a:p>
                    <a:p>
                      <a:pPr marL="0" marR="0" lvl="0" indent="0" algn="just" defTabSz="457200" rtl="0" eaLnBrk="1" fontAlgn="base" latinLnBrk="0" hangingPunct="1">
                        <a:lnSpc>
                          <a:spcPct val="100000"/>
                        </a:lnSpc>
                        <a:spcBef>
                          <a:spcPct val="0"/>
                        </a:spcBef>
                        <a:spcAft>
                          <a:spcPct val="0"/>
                        </a:spcAft>
                        <a:buClrTx/>
                        <a:buSzTx/>
                        <a:buFontTx/>
                        <a:buNone/>
                        <a:tabLst>
                          <a:tab pos="1889125" algn="l"/>
                        </a:tabLst>
                      </a:pP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ＭＳ Ｐゴシック" charset="-128"/>
                        </a:rPr>
                        <a:t>Analyser </a:t>
                      </a:r>
                      <a:r>
                        <a:rPr kumimoji="0" lang="fr-FR" altLang="fr-FR" sz="1400" b="1" i="0" u="none" strike="noStrike" cap="none" normalizeH="0" baseline="0" dirty="0">
                          <a:ln>
                            <a:noFill/>
                          </a:ln>
                          <a:solidFill>
                            <a:srgbClr val="000000"/>
                          </a:solidFill>
                          <a:effectLst/>
                          <a:latin typeface="Calibri" charset="0"/>
                          <a:ea typeface="ＭＳ Ｐゴシック" charset="-128"/>
                        </a:rPr>
                        <a:t>l’influence de paramètres économiques </a:t>
                      </a:r>
                      <a:r>
                        <a:rPr kumimoji="0" lang="fr-FR" altLang="fr-FR" sz="1400" b="0" i="1" u="none" strike="noStrike" cap="none" normalizeH="0" baseline="0" dirty="0">
                          <a:ln>
                            <a:noFill/>
                          </a:ln>
                          <a:solidFill>
                            <a:srgbClr val="000000"/>
                          </a:solidFill>
                          <a:effectLst/>
                          <a:latin typeface="Calibri" charset="0"/>
                          <a:ea typeface="ＭＳ Ｐゴシック" charset="-128"/>
                        </a:rPr>
                        <a:t>(taux d’intérêt, coût des facteurs…) </a:t>
                      </a:r>
                      <a:r>
                        <a:rPr kumimoji="0" lang="fr-FR" altLang="fr-FR" sz="1400" b="0" i="0" u="none" strike="noStrike" cap="none" normalizeH="0" baseline="0" dirty="0">
                          <a:ln>
                            <a:noFill/>
                          </a:ln>
                          <a:solidFill>
                            <a:srgbClr val="000000"/>
                          </a:solidFill>
                          <a:effectLst/>
                          <a:latin typeface="Calibri" charset="0"/>
                          <a:ea typeface="ＭＳ Ｐゴシック" charset="-128"/>
                        </a:rPr>
                        <a:t>sur les décisions de </a:t>
                      </a:r>
                      <a:r>
                        <a:rPr kumimoji="0" lang="fr-FR" altLang="fr-FR" sz="1400" b="0" i="0" u="none" strike="noStrike" cap="none" normalizeH="0" baseline="0" dirty="0" smtClean="0">
                          <a:ln>
                            <a:noFill/>
                          </a:ln>
                          <a:solidFill>
                            <a:srgbClr val="000000"/>
                          </a:solidFill>
                          <a:effectLst/>
                          <a:latin typeface="Calibri" charset="0"/>
                          <a:ea typeface="ＭＳ Ｐゴシック" charset="-128"/>
                        </a:rPr>
                        <a:t>l’entreprise</a:t>
                      </a:r>
                    </a:p>
                    <a:p>
                      <a:pPr marL="0" marR="0" lvl="0" indent="0" algn="just" defTabSz="457200" rtl="0" eaLnBrk="1" fontAlgn="base" latinLnBrk="0" hangingPunct="1">
                        <a:lnSpc>
                          <a:spcPct val="100000"/>
                        </a:lnSpc>
                        <a:spcBef>
                          <a:spcPct val="0"/>
                        </a:spcBef>
                        <a:spcAft>
                          <a:spcPct val="0"/>
                        </a:spcAft>
                        <a:buClrTx/>
                        <a:buSzTx/>
                        <a:buFontTx/>
                        <a:buNone/>
                        <a:tabLst>
                          <a:tab pos="1889125" algn="l"/>
                        </a:tabLst>
                      </a:pPr>
                      <a:endParaRPr kumimoji="0" lang="fr-FR" altLang="fr-FR" sz="1400" b="1" i="0" u="none" strike="noStrike" cap="none" normalizeH="0" baseline="0" dirty="0">
                        <a:ln>
                          <a:noFill/>
                        </a:ln>
                        <a:solidFill>
                          <a:srgbClr val="000000"/>
                        </a:solidFill>
                        <a:effectLst/>
                        <a:latin typeface="Calibri" charset="0"/>
                        <a:ea typeface="ＭＳ Ｐゴシック" charset="-128"/>
                      </a:endParaRP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ＭＳ Ｐゴシック" charset="-128"/>
                        </a:rPr>
                        <a:t>Argumenter </a:t>
                      </a:r>
                      <a:r>
                        <a:rPr kumimoji="0" lang="fr-FR" altLang="fr-FR" sz="1400" b="1" i="0" u="none" strike="noStrike" cap="none" normalizeH="0" baseline="0" dirty="0">
                          <a:ln>
                            <a:noFill/>
                          </a:ln>
                          <a:solidFill>
                            <a:srgbClr val="000000"/>
                          </a:solidFill>
                          <a:effectLst/>
                          <a:latin typeface="Calibri" charset="0"/>
                          <a:ea typeface="ＭＳ Ｐゴシック" charset="-128"/>
                        </a:rPr>
                        <a:t>le choix </a:t>
                      </a:r>
                      <a:r>
                        <a:rPr kumimoji="0" lang="fr-FR" altLang="fr-FR" sz="1400" b="0" i="0" u="none" strike="noStrike" cap="none" normalizeH="0" baseline="0" dirty="0">
                          <a:ln>
                            <a:noFill/>
                          </a:ln>
                          <a:solidFill>
                            <a:srgbClr val="000000"/>
                          </a:solidFill>
                          <a:effectLst/>
                          <a:latin typeface="Calibri" charset="0"/>
                          <a:ea typeface="ＭＳ Ｐゴシック" charset="-128"/>
                        </a:rPr>
                        <a:t>de l’entreprise entre « faire » ou « faire-faire » </a:t>
                      </a:r>
                      <a:endParaRPr kumimoji="0" lang="fr-FR" altLang="fr-FR" sz="1400" b="0" i="0" u="none" strike="noStrike" cap="none" normalizeH="0" baseline="0" dirty="0" smtClean="0">
                        <a:ln>
                          <a:noFill/>
                        </a:ln>
                        <a:solidFill>
                          <a:srgbClr val="000000"/>
                        </a:solidFill>
                        <a:effectLst/>
                        <a:latin typeface="Calibri"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gridSpan="2">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endParaRPr kumimoji="0" lang="fr-FR" altLang="fr-FR" sz="1400" b="0" i="0" u="none" strike="noStrike" cap="none" normalizeH="0" baseline="0" dirty="0" smtClean="0">
                        <a:ln>
                          <a:noFill/>
                        </a:ln>
                        <a:solidFill>
                          <a:srgbClr val="000000"/>
                        </a:solidFill>
                        <a:effectLst/>
                        <a:latin typeface="Calibri" charset="0"/>
                        <a:ea typeface="ＭＳ Ｐゴシック" charset="-128"/>
                      </a:endParaRP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Justifier </a:t>
                      </a:r>
                      <a:r>
                        <a:rPr kumimoji="0" lang="fr-FR" altLang="fr-FR" sz="1400" b="1" i="0" u="none" strike="noStrike" cap="none" normalizeH="0" baseline="0" dirty="0">
                          <a:ln>
                            <a:noFill/>
                          </a:ln>
                          <a:solidFill>
                            <a:srgbClr val="000000"/>
                          </a:solidFill>
                          <a:effectLst/>
                          <a:latin typeface="Calibri" charset="0"/>
                          <a:ea typeface="ＭＳ Ｐゴシック" charset="-128"/>
                        </a:rPr>
                        <a:t>le choix d’une structure </a:t>
                      </a:r>
                      <a:r>
                        <a:rPr kumimoji="0" lang="fr-FR" altLang="fr-FR" sz="1400" b="0" i="0" u="none" strike="noStrike" cap="none" normalizeH="0" baseline="0" dirty="0">
                          <a:ln>
                            <a:noFill/>
                          </a:ln>
                          <a:solidFill>
                            <a:srgbClr val="000000"/>
                          </a:solidFill>
                          <a:effectLst/>
                          <a:latin typeface="Calibri" charset="0"/>
                          <a:ea typeface="ＭＳ Ｐゴシック" charset="-128"/>
                        </a:rPr>
                        <a:t>juridique d’entreprise adaptée à une situation donnée</a:t>
                      </a: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a:ln>
                            <a:noFill/>
                          </a:ln>
                          <a:solidFill>
                            <a:srgbClr val="000000"/>
                          </a:solidFill>
                          <a:effectLst/>
                          <a:latin typeface="Calibri" charset="0"/>
                          <a:ea typeface="ＭＳ Ｐゴシック" charset="-128"/>
                        </a:rPr>
                        <a:t> </a:t>
                      </a: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a:ln>
                            <a:noFill/>
                          </a:ln>
                          <a:solidFill>
                            <a:srgbClr val="000000"/>
                          </a:solidFill>
                          <a:effectLst/>
                          <a:latin typeface="Calibri" charset="0"/>
                          <a:ea typeface="ＭＳ Ｐゴシック" charset="-128"/>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hMerge="1">
                  <a:txBody>
                    <a:bodyPr/>
                    <a:lstStyle/>
                    <a:p>
                      <a:endParaRPr lang="fr-FR"/>
                    </a:p>
                  </a:txBody>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Caractériser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le risque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d’une situation </a:t>
                      </a: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donnée</a:t>
                      </a: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Identifier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la nature juridique de la responsabilité </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d’une entreprise dans une situation </a:t>
                      </a:r>
                      <a:r>
                        <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rPr>
                        <a:t>donnée</a:t>
                      </a: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285750" marR="0" lvl="0" indent="-285750" algn="just" defTabSz="457200" rtl="0" eaLnBrk="1" fontAlgn="base" latinLnBrk="0" hangingPunct="1">
                        <a:lnSpc>
                          <a:spcPct val="100000"/>
                        </a:lnSpc>
                        <a:spcBef>
                          <a:spcPct val="0"/>
                        </a:spcBef>
                        <a:spcAft>
                          <a:spcPct val="0"/>
                        </a:spcAft>
                        <a:buClrTx/>
                        <a:buSzTx/>
                        <a:buFontTx/>
                        <a:buChar char="-"/>
                        <a:tabLst>
                          <a:tab pos="1889125" algn="l"/>
                        </a:tabLst>
                      </a:pPr>
                      <a:r>
                        <a:rPr kumimoji="0" lang="fr-FR" altLang="fr-FR" sz="1400" b="1" i="0" u="none" strike="noStrike" cap="none" normalizeH="0" baseline="0" dirty="0" smtClean="0">
                          <a:ln>
                            <a:noFill/>
                          </a:ln>
                          <a:solidFill>
                            <a:srgbClr val="000000"/>
                          </a:solidFill>
                          <a:effectLst/>
                          <a:latin typeface="Calibri" charset="0"/>
                          <a:ea typeface="Calibri" charset="0"/>
                          <a:cs typeface="Times New Roman" charset="0"/>
                        </a:rPr>
                        <a:t>Analyser </a:t>
                      </a:r>
                      <a:r>
                        <a:rPr kumimoji="0" lang="fr-FR" altLang="fr-FR" sz="1400" b="1" i="0" u="none" strike="noStrike" cap="none" normalizeH="0" baseline="0" dirty="0">
                          <a:ln>
                            <a:noFill/>
                          </a:ln>
                          <a:solidFill>
                            <a:srgbClr val="000000"/>
                          </a:solidFill>
                          <a:effectLst/>
                          <a:latin typeface="Calibri" charset="0"/>
                          <a:ea typeface="Calibri" charset="0"/>
                          <a:cs typeface="Times New Roman" charset="0"/>
                        </a:rPr>
                        <a:t>une situation juridique d’entreprise</a:t>
                      </a:r>
                      <a:r>
                        <a:rPr kumimoji="0" lang="fr-FR" altLang="fr-FR" sz="1400" b="0" i="0" u="none" strike="noStrike" cap="none" normalizeH="0" baseline="0" dirty="0">
                          <a:ln>
                            <a:noFill/>
                          </a:ln>
                          <a:solidFill>
                            <a:srgbClr val="000000"/>
                          </a:solidFill>
                          <a:effectLst/>
                          <a:latin typeface="Calibri" charset="0"/>
                          <a:ea typeface="Calibri" charset="0"/>
                          <a:cs typeface="Times New Roman" charset="0"/>
                        </a:rPr>
                        <a:t> mettant en œuvre la responsabilité civile contractuelle ou extracontractuelle </a:t>
                      </a:r>
                      <a:endParaRPr kumimoji="0" lang="fr-FR" altLang="fr-FR" sz="1400" b="0" i="0" u="none" strike="noStrike" cap="none" normalizeH="0" baseline="0" dirty="0" smtClean="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575409">
                <a:tc gridSpan="2">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charset="0"/>
                          <a:ea typeface="Calibri" charset="0"/>
                          <a:cs typeface="Times New Roman" charset="0"/>
                        </a:rPr>
                        <a:t>Comment l’entreprise organise-t-elle ses ressources?</a:t>
                      </a:r>
                      <a:endParaRPr kumimoji="0" lang="fr-FR" altLang="fr-FR" sz="1600" b="0" i="0" u="none" strike="noStrike" cap="none" normalizeH="0" baseline="0" dirty="0">
                        <a:ln>
                          <a:noFill/>
                        </a:ln>
                        <a:solidFill>
                          <a:schemeClr val="bg1"/>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066A1"/>
                    </a:solidFill>
                  </a:tcPr>
                </a:tc>
                <a:tc hMerge="1">
                  <a:txBody>
                    <a:bodyPr/>
                    <a:lstStyle/>
                    <a:p>
                      <a:endParaRPr lang="fr-FR"/>
                    </a:p>
                  </a:txBody>
                  <a:tcPr/>
                </a:tc>
                <a:tc gridSpan="2">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charset="0"/>
                          <a:ea typeface="Calibri" charset="0"/>
                          <a:cs typeface="Times New Roman" charset="0"/>
                        </a:rPr>
                        <a:t>Quel financement pour l’entreprise ?</a:t>
                      </a:r>
                      <a:endParaRPr kumimoji="0" lang="fr-FR" altLang="fr-FR" sz="1600" b="0" i="0" u="none" strike="noStrike" cap="none" normalizeH="0" baseline="0" dirty="0">
                        <a:ln>
                          <a:noFill/>
                        </a:ln>
                        <a:solidFill>
                          <a:schemeClr val="bg1"/>
                        </a:solidFill>
                        <a:effectLst/>
                        <a:latin typeface="Calibri" charset="0"/>
                        <a:ea typeface="Calibri" charset="0"/>
                        <a:cs typeface="Times New Roman" charset="0"/>
                      </a:endParaRPr>
                    </a:p>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charset="0"/>
                          <a:ea typeface="Calibri" charset="0"/>
                          <a:cs typeface="Times New Roman" charset="0"/>
                        </a:rPr>
                        <a:t> </a:t>
                      </a:r>
                      <a:endParaRPr kumimoji="0" lang="fr-FR" altLang="fr-FR" sz="1600" b="0" i="0" u="none" strike="noStrike" cap="none" normalizeH="0" baseline="0" dirty="0">
                        <a:ln>
                          <a:noFill/>
                        </a:ln>
                        <a:solidFill>
                          <a:schemeClr val="bg1"/>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066A1"/>
                    </a:solidFill>
                  </a:tcPr>
                </a:tc>
                <a:tc hMerge="1">
                  <a:txBody>
                    <a:bodyPr/>
                    <a:lstStyle/>
                    <a:p>
                      <a:endParaRPr lang="fr-FR"/>
                    </a:p>
                  </a:txBody>
                  <a:tcPr/>
                </a:tc>
              </a:tr>
              <a:tr h="2001855">
                <a:tc gridSpan="2">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Caractériser </a:t>
                      </a:r>
                      <a:r>
                        <a:rPr kumimoji="0" lang="fr-FR" altLang="fr-FR" sz="1400" b="1" i="0" u="none" strike="noStrike" cap="none" normalizeH="0" baseline="0" dirty="0">
                          <a:ln>
                            <a:noFill/>
                          </a:ln>
                          <a:solidFill>
                            <a:srgbClr val="000000"/>
                          </a:solidFill>
                          <a:effectLst/>
                          <a:latin typeface="Calibri" charset="0"/>
                          <a:ea typeface="ＭＳ Ｐゴシック" charset="-128"/>
                        </a:rPr>
                        <a:t>les styles de management</a:t>
                      </a:r>
                      <a:endParaRPr kumimoji="0" lang="fr-FR" altLang="fr-FR" sz="1400" b="1" i="0" u="none" strike="noStrike" cap="none" normalizeH="0" baseline="0" dirty="0">
                        <a:ln>
                          <a:noFill/>
                        </a:ln>
                        <a:solidFill>
                          <a:srgbClr val="000000"/>
                        </a:solidFill>
                        <a:effectLst/>
                        <a:latin typeface="Calibri" charset="0"/>
                        <a:ea typeface="Calibri" charset="0"/>
                        <a:cs typeface="Times New Roman" charset="0"/>
                      </a:endParaRP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Repérer </a:t>
                      </a:r>
                      <a:r>
                        <a:rPr kumimoji="0" lang="fr-FR" altLang="fr-FR" sz="1400" b="1" i="0" u="none" strike="noStrike" cap="none" normalizeH="0" baseline="0" dirty="0">
                          <a:ln>
                            <a:noFill/>
                          </a:ln>
                          <a:solidFill>
                            <a:srgbClr val="000000"/>
                          </a:solidFill>
                          <a:effectLst/>
                          <a:latin typeface="Calibri" charset="0"/>
                          <a:ea typeface="ＭＳ Ｐゴシック" charset="-128"/>
                        </a:rPr>
                        <a:t>le rôle des différentes parties prenantes </a:t>
                      </a:r>
                      <a:r>
                        <a:rPr kumimoji="0" lang="fr-FR" altLang="fr-FR" sz="1400" b="0" i="0" u="none" strike="noStrike" cap="none" normalizeH="0" baseline="0" dirty="0">
                          <a:ln>
                            <a:noFill/>
                          </a:ln>
                          <a:solidFill>
                            <a:srgbClr val="000000"/>
                          </a:solidFill>
                          <a:effectLst/>
                          <a:latin typeface="Calibri" charset="0"/>
                          <a:ea typeface="ＭＳ Ｐゴシック" charset="-128"/>
                        </a:rPr>
                        <a:t>et des contre-pouvoirs</a:t>
                      </a: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Identifier </a:t>
                      </a:r>
                      <a:r>
                        <a:rPr kumimoji="0" lang="fr-FR" altLang="fr-FR" sz="1400" b="1" i="0" u="none" strike="noStrike" cap="none" normalizeH="0" baseline="0" dirty="0">
                          <a:ln>
                            <a:noFill/>
                          </a:ln>
                          <a:solidFill>
                            <a:srgbClr val="000000"/>
                          </a:solidFill>
                          <a:effectLst/>
                          <a:latin typeface="Calibri" charset="0"/>
                          <a:ea typeface="ＭＳ Ｐゴシック" charset="-128"/>
                        </a:rPr>
                        <a:t>le type de structure</a:t>
                      </a:r>
                      <a:r>
                        <a:rPr kumimoji="0" lang="fr-FR" altLang="fr-FR" sz="1400" b="0" i="0" u="none" strike="noStrike" cap="none" normalizeH="0" baseline="0" dirty="0">
                          <a:ln>
                            <a:noFill/>
                          </a:ln>
                          <a:solidFill>
                            <a:srgbClr val="000000"/>
                          </a:solidFill>
                          <a:effectLst/>
                          <a:latin typeface="Calibri" charset="0"/>
                          <a:ea typeface="ＭＳ Ｐゴシック" charset="-128"/>
                        </a:rPr>
                        <a:t>, les mécanismes de coordination et de contrôle au sein de l’entreprise</a:t>
                      </a: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Repérer </a:t>
                      </a:r>
                      <a:r>
                        <a:rPr kumimoji="0" lang="fr-FR" altLang="fr-FR" sz="1400" b="1" i="0" u="none" strike="noStrike" cap="none" normalizeH="0" baseline="0" dirty="0">
                          <a:ln>
                            <a:noFill/>
                          </a:ln>
                          <a:solidFill>
                            <a:srgbClr val="000000"/>
                          </a:solidFill>
                          <a:effectLst/>
                          <a:latin typeface="Calibri" charset="0"/>
                          <a:ea typeface="ＭＳ Ｐゴシック" charset="-128"/>
                        </a:rPr>
                        <a:t>les ressources et les compétences </a:t>
                      </a:r>
                      <a:r>
                        <a:rPr kumimoji="0" lang="fr-FR" altLang="fr-FR" sz="1400" b="0" i="0" u="none" strike="noStrike" cap="none" normalizeH="0" baseline="0" dirty="0">
                          <a:ln>
                            <a:noFill/>
                          </a:ln>
                          <a:solidFill>
                            <a:srgbClr val="000000"/>
                          </a:solidFill>
                          <a:effectLst/>
                          <a:latin typeface="Calibri" charset="0"/>
                          <a:ea typeface="ＭＳ Ｐゴシック" charset="-128"/>
                        </a:rPr>
                        <a:t>au sein de l’entreprise</a:t>
                      </a:r>
                    </a:p>
                    <a:p>
                      <a:pPr marL="0" marR="0" lvl="0" indent="0" algn="just" defTabSz="457200" rtl="0" eaLnBrk="1" fontAlgn="base" latinLnBrk="0" hangingPunct="1">
                        <a:lnSpc>
                          <a:spcPct val="100000"/>
                        </a:lnSpc>
                        <a:spcBef>
                          <a:spcPct val="0"/>
                        </a:spcBef>
                        <a:spcAft>
                          <a:spcPts val="600"/>
                        </a:spcAft>
                        <a:buClrTx/>
                        <a:buSzTx/>
                        <a:buFontTx/>
                        <a:buNone/>
                        <a:tabLst>
                          <a:tab pos="1889125" algn="l"/>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Distinguer </a:t>
                      </a:r>
                      <a:r>
                        <a:rPr kumimoji="0" lang="fr-FR" altLang="fr-FR" sz="1400" b="1" i="0" u="none" strike="noStrike" cap="none" normalizeH="0" baseline="0" dirty="0">
                          <a:ln>
                            <a:noFill/>
                          </a:ln>
                          <a:solidFill>
                            <a:srgbClr val="000000"/>
                          </a:solidFill>
                          <a:effectLst/>
                          <a:latin typeface="Calibri" charset="0"/>
                          <a:ea typeface="ＭＳ Ｐゴシック" charset="-128"/>
                        </a:rPr>
                        <a:t>les différents processus </a:t>
                      </a:r>
                      <a:r>
                        <a:rPr kumimoji="0" lang="fr-FR" altLang="fr-FR" sz="1400" b="0" i="0" u="none" strike="noStrike" cap="none" normalizeH="0" baseline="0" dirty="0">
                          <a:ln>
                            <a:noFill/>
                          </a:ln>
                          <a:solidFill>
                            <a:srgbClr val="000000"/>
                          </a:solidFill>
                          <a:effectLst/>
                          <a:latin typeface="Calibri" charset="0"/>
                          <a:ea typeface="ＭＳ Ｐゴシック" charset="-128"/>
                        </a:rPr>
                        <a:t>de l’entreprise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hMerge="1">
                  <a:txBody>
                    <a:bodyPr/>
                    <a:lstStyle/>
                    <a:p>
                      <a:endParaRPr lang="fr-FR"/>
                    </a:p>
                  </a:txBody>
                  <a:tcPr/>
                </a:tc>
                <a:tc gridSpan="2">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Identifier </a:t>
                      </a:r>
                      <a:r>
                        <a:rPr kumimoji="0" lang="fr-FR" altLang="fr-FR" sz="1400" b="1" i="0" u="none" strike="noStrike" cap="none" normalizeH="0" baseline="0" dirty="0">
                          <a:ln>
                            <a:noFill/>
                          </a:ln>
                          <a:solidFill>
                            <a:srgbClr val="000000"/>
                          </a:solidFill>
                          <a:effectLst/>
                          <a:latin typeface="Calibri" charset="0"/>
                          <a:ea typeface="ＭＳ Ｐゴシック" charset="-128"/>
                        </a:rPr>
                        <a:t>le besoin de financement </a:t>
                      </a:r>
                      <a:r>
                        <a:rPr kumimoji="0" lang="fr-FR" altLang="fr-FR" sz="1400" b="0" i="0" u="none" strike="noStrike" cap="none" normalizeH="0" baseline="0" dirty="0">
                          <a:ln>
                            <a:noFill/>
                          </a:ln>
                          <a:solidFill>
                            <a:srgbClr val="000000"/>
                          </a:solidFill>
                          <a:effectLst/>
                          <a:latin typeface="Calibri" charset="0"/>
                          <a:ea typeface="ＭＳ Ｐゴシック" charset="-128"/>
                        </a:rPr>
                        <a:t>de l’entreprise en fonction du cycle (</a:t>
                      </a:r>
                      <a:r>
                        <a:rPr kumimoji="0" lang="fr-FR" altLang="fr-FR" sz="1400" b="0" i="1" u="none" strike="noStrike" cap="none" normalizeH="0" baseline="0" dirty="0">
                          <a:ln>
                            <a:noFill/>
                          </a:ln>
                          <a:solidFill>
                            <a:srgbClr val="000000"/>
                          </a:solidFill>
                          <a:effectLst/>
                          <a:latin typeface="Calibri" charset="0"/>
                          <a:ea typeface="ＭＳ Ｐゴシック" charset="-128"/>
                        </a:rPr>
                        <a:t>exploitation</a:t>
                      </a:r>
                      <a:r>
                        <a:rPr kumimoji="0" lang="fr-FR" altLang="fr-FR" sz="1400" b="0" i="0" u="none" strike="noStrike" cap="none" normalizeH="0" baseline="0" dirty="0">
                          <a:ln>
                            <a:noFill/>
                          </a:ln>
                          <a:solidFill>
                            <a:srgbClr val="000000"/>
                          </a:solidFill>
                          <a:effectLst/>
                          <a:latin typeface="Calibri" charset="0"/>
                          <a:ea typeface="ＭＳ Ｐゴシック" charset="-128"/>
                        </a:rPr>
                        <a:t> /</a:t>
                      </a:r>
                      <a:r>
                        <a:rPr kumimoji="0" lang="fr-FR" altLang="fr-FR" sz="1400" b="0" i="1" u="none" strike="noStrike" cap="none" normalizeH="0" baseline="0" dirty="0">
                          <a:ln>
                            <a:noFill/>
                          </a:ln>
                          <a:solidFill>
                            <a:srgbClr val="000000"/>
                          </a:solidFill>
                          <a:effectLst/>
                          <a:latin typeface="Calibri" charset="0"/>
                          <a:ea typeface="ＭＳ Ｐゴシック" charset="-128"/>
                        </a:rPr>
                        <a:t>investissement</a:t>
                      </a:r>
                      <a:r>
                        <a:rPr kumimoji="0" lang="fr-FR" altLang="fr-FR" sz="1400" b="0" i="0" u="none" strike="noStrike" cap="none" normalizeH="0" baseline="0" dirty="0">
                          <a:ln>
                            <a:noFill/>
                          </a:ln>
                          <a:solidFill>
                            <a:srgbClr val="000000"/>
                          </a:solidFill>
                          <a:effectLst/>
                          <a:latin typeface="Calibri" charset="0"/>
                          <a:ea typeface="ＭＳ Ｐゴシック" charset="-128"/>
                        </a:rPr>
                        <a:t>)</a:t>
                      </a:r>
                      <a:endParaRPr kumimoji="0" lang="fr-FR" altLang="fr-FR" sz="1400" b="0" i="0" u="none" strike="noStrike" cap="none" normalizeH="0" baseline="0" dirty="0">
                        <a:ln>
                          <a:noFill/>
                        </a:ln>
                        <a:solidFill>
                          <a:srgbClr val="000000"/>
                        </a:solidFill>
                        <a:effectLst/>
                        <a:latin typeface="Calibri" charset="0"/>
                        <a:ea typeface="Calibri"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charset="0"/>
                          <a:ea typeface="ＭＳ Ｐゴシック" charset="-128"/>
                        </a:rPr>
                        <a:t>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Calibri" charset="0"/>
                          <a:ea typeface="ＭＳ Ｐゴシック" charset="-128"/>
                        </a:rPr>
                        <a:t>- </a:t>
                      </a:r>
                      <a:r>
                        <a:rPr kumimoji="0" lang="fr-FR" altLang="fr-FR" sz="1400" b="1" i="0" u="none" strike="noStrike" cap="none" normalizeH="0" baseline="0" dirty="0" smtClean="0">
                          <a:ln>
                            <a:noFill/>
                          </a:ln>
                          <a:solidFill>
                            <a:srgbClr val="000000"/>
                          </a:solidFill>
                          <a:effectLst/>
                          <a:latin typeface="Calibri" charset="0"/>
                          <a:ea typeface="ＭＳ Ｐゴシック" charset="-128"/>
                        </a:rPr>
                        <a:t>Recenser </a:t>
                      </a:r>
                      <a:r>
                        <a:rPr kumimoji="0" lang="fr-FR" altLang="fr-FR" sz="1400" b="1" i="0" u="none" strike="noStrike" cap="none" normalizeH="0" baseline="0" dirty="0">
                          <a:ln>
                            <a:noFill/>
                          </a:ln>
                          <a:solidFill>
                            <a:srgbClr val="000000"/>
                          </a:solidFill>
                          <a:effectLst/>
                          <a:latin typeface="Calibri" charset="0"/>
                          <a:ea typeface="ＭＳ Ｐゴシック" charset="-128"/>
                        </a:rPr>
                        <a:t>les solutions de financement </a:t>
                      </a:r>
                      <a:r>
                        <a:rPr kumimoji="0" lang="fr-FR" altLang="fr-FR" sz="1400" b="0" i="0" u="none" strike="noStrike" cap="none" normalizeH="0" baseline="0" dirty="0">
                          <a:ln>
                            <a:noFill/>
                          </a:ln>
                          <a:solidFill>
                            <a:srgbClr val="000000"/>
                          </a:solidFill>
                          <a:effectLst/>
                          <a:latin typeface="Calibri" charset="0"/>
                          <a:ea typeface="ＭＳ Ｐゴシック" charset="-128"/>
                        </a:rPr>
                        <a:t>adaptées à l’entreprise dans une situation donnée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charset="0"/>
                          <a:ea typeface="ＭＳ Ｐゴシック" charset="-128"/>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hMerge="1">
                  <a:txBody>
                    <a:bodyPr/>
                    <a:lstStyle/>
                    <a:p>
                      <a:endParaRPr lang="fr-FR"/>
                    </a:p>
                  </a:txBody>
                  <a:tcPr/>
                </a:tc>
              </a:tr>
            </a:tbl>
          </a:graphicData>
        </a:graphic>
      </p:graphicFrame>
    </p:spTree>
    <p:extLst>
      <p:ext uri="{BB962C8B-B14F-4D97-AF65-F5344CB8AC3E}">
        <p14:creationId xmlns:p14="http://schemas.microsoft.com/office/powerpoint/2010/main" val="13478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re 1"/>
          <p:cNvSpPr>
            <a:spLocks noGrp="1"/>
          </p:cNvSpPr>
          <p:nvPr>
            <p:ph type="title"/>
          </p:nvPr>
        </p:nvSpPr>
        <p:spPr/>
        <p:txBody>
          <a:bodyPr>
            <a:normAutofit/>
          </a:bodyPr>
          <a:lstStyle/>
          <a:p>
            <a:pPr algn="ctr"/>
            <a:r>
              <a:rPr lang="fr-FR" altLang="fr-FR" sz="3600" b="1" dirty="0">
                <a:solidFill>
                  <a:srgbClr val="0070C0"/>
                </a:solidFill>
                <a:latin typeface="Calibri" charset="0"/>
                <a:cs typeface="Calibri" charset="0"/>
              </a:rPr>
              <a:t>Comment les facteurs économiques déterminent-ils les choix de production ?</a:t>
            </a:r>
          </a:p>
        </p:txBody>
      </p:sp>
      <p:sp>
        <p:nvSpPr>
          <p:cNvPr id="3" name="Espace réservé du texte 2"/>
          <p:cNvSpPr>
            <a:spLocks noGrp="1"/>
          </p:cNvSpPr>
          <p:nvPr>
            <p:ph type="body" sz="quarter" idx="13"/>
          </p:nvPr>
        </p:nvSpPr>
        <p:spPr>
          <a:xfrm>
            <a:off x="838199" y="1690688"/>
            <a:ext cx="10627631" cy="4176713"/>
          </a:xfrm>
          <a:ln>
            <a:solidFill>
              <a:schemeClr val="tx2">
                <a:lumMod val="60000"/>
                <a:lumOff val="40000"/>
              </a:schemeClr>
            </a:solidFill>
          </a:ln>
        </p:spPr>
        <p:txBody>
          <a:bodyPr>
            <a:normAutofit fontScale="92500" lnSpcReduction="10000"/>
          </a:bodyPr>
          <a:lstStyle/>
          <a:p>
            <a:pPr marL="0" indent="0" algn="just">
              <a:spcBef>
                <a:spcPts val="0"/>
              </a:spcBef>
              <a:buNone/>
              <a:defRPr/>
            </a:pPr>
            <a:r>
              <a:rPr lang="fr-FR" sz="2400" b="1" dirty="0" smtClean="0">
                <a:solidFill>
                  <a:srgbClr val="FF0000"/>
                </a:solidFill>
              </a:rPr>
              <a:t>Problématisation</a:t>
            </a:r>
            <a:r>
              <a:rPr lang="fr-FR" sz="2400" dirty="0" smtClean="0">
                <a:solidFill>
                  <a:srgbClr val="FF0000"/>
                </a:solidFill>
              </a:rPr>
              <a:t> :</a:t>
            </a:r>
          </a:p>
          <a:p>
            <a:pPr marL="0" indent="0" algn="just">
              <a:spcBef>
                <a:spcPts val="0"/>
              </a:spcBef>
              <a:buNone/>
              <a:defRPr/>
            </a:pPr>
            <a:r>
              <a:rPr lang="fr-FR" sz="2400" dirty="0"/>
              <a:t>La satisfaction des besoins des clients oblige en permanence les entreprises à être capables de se repositionner sur un marché, à identifier leur avantage concurrentiel .</a:t>
            </a:r>
          </a:p>
          <a:p>
            <a:pPr marL="0" indent="0" algn="just">
              <a:spcBef>
                <a:spcPts val="0"/>
              </a:spcBef>
              <a:buNone/>
              <a:defRPr/>
            </a:pPr>
            <a:r>
              <a:rPr lang="fr-FR" sz="2400" dirty="0"/>
              <a:t>Comment certains facteurs économiques peuvent  influencer les choix de l’entreprise en matière de production </a:t>
            </a:r>
            <a:r>
              <a:rPr lang="fr-FR" sz="2400" i="1" dirty="0"/>
              <a:t>(comme par exemple, le prix des matières premières, le coût du travail et/ou de transport) </a:t>
            </a:r>
            <a:r>
              <a:rPr lang="fr-FR" sz="2400" dirty="0"/>
              <a:t>?</a:t>
            </a:r>
          </a:p>
          <a:p>
            <a:pPr marL="0" indent="0" algn="just">
              <a:spcBef>
                <a:spcPts val="0"/>
              </a:spcBef>
              <a:buNone/>
              <a:defRPr/>
            </a:pPr>
            <a:endParaRPr lang="fr-FR" sz="2400" dirty="0"/>
          </a:p>
          <a:p>
            <a:pPr marL="0" indent="0" algn="just">
              <a:spcBef>
                <a:spcPts val="0"/>
              </a:spcBef>
              <a:buNone/>
              <a:defRPr/>
            </a:pPr>
            <a:r>
              <a:rPr lang="fr-FR" sz="2400" b="1" dirty="0" smtClean="0">
                <a:solidFill>
                  <a:srgbClr val="FF0000"/>
                </a:solidFill>
              </a:rPr>
              <a:t>Apports scientifiques et savoirs :</a:t>
            </a:r>
          </a:p>
          <a:p>
            <a:pPr marL="0" indent="0" algn="just">
              <a:spcBef>
                <a:spcPts val="0"/>
              </a:spcBef>
              <a:buNone/>
              <a:defRPr/>
            </a:pPr>
            <a:r>
              <a:rPr lang="fr-FR" sz="2400" dirty="0" smtClean="0"/>
              <a:t>	- Facteurs </a:t>
            </a:r>
            <a:r>
              <a:rPr lang="fr-FR" sz="2400" dirty="0"/>
              <a:t>de production, coût de production, chaine de valeur, gains de productivité</a:t>
            </a:r>
          </a:p>
          <a:p>
            <a:pPr marL="0" indent="0" algn="just">
              <a:spcBef>
                <a:spcPts val="0"/>
              </a:spcBef>
              <a:buNone/>
              <a:defRPr/>
            </a:pPr>
            <a:r>
              <a:rPr lang="fr-FR" sz="2400" dirty="0" smtClean="0"/>
              <a:t>	- L’influence </a:t>
            </a:r>
            <a:r>
              <a:rPr lang="fr-FR" sz="2400" dirty="0"/>
              <a:t>de paramètres économiques sur les décisions de l’entreprise</a:t>
            </a:r>
          </a:p>
          <a:p>
            <a:pPr marL="0" indent="0" algn="just">
              <a:spcBef>
                <a:spcPts val="0"/>
              </a:spcBef>
              <a:buNone/>
              <a:defRPr/>
            </a:pPr>
            <a:endParaRPr lang="fr-FR" sz="2400" dirty="0"/>
          </a:p>
          <a:p>
            <a:pPr marL="0" indent="0" algn="just">
              <a:spcBef>
                <a:spcPts val="0"/>
              </a:spcBef>
              <a:buNone/>
              <a:defRPr/>
            </a:pPr>
            <a:r>
              <a:rPr lang="fr-FR" sz="2400" b="1" dirty="0" smtClean="0">
                <a:solidFill>
                  <a:srgbClr val="FF0000"/>
                </a:solidFill>
              </a:rPr>
              <a:t>Ressources</a:t>
            </a:r>
            <a:r>
              <a:rPr lang="fr-FR" sz="2400" dirty="0" smtClean="0">
                <a:solidFill>
                  <a:srgbClr val="FF0000"/>
                </a:solidFill>
              </a:rPr>
              <a:t> :</a:t>
            </a:r>
          </a:p>
          <a:p>
            <a:pPr marL="0" indent="0" algn="just">
              <a:spcBef>
                <a:spcPts val="0"/>
              </a:spcBef>
              <a:buNone/>
              <a:defRPr/>
            </a:pPr>
            <a:r>
              <a:rPr lang="fr-FR" sz="2400" dirty="0" smtClean="0"/>
              <a:t>	Une </a:t>
            </a:r>
            <a:r>
              <a:rPr lang="fr-FR" sz="2400" dirty="0"/>
              <a:t>documentation décrivant la structure de coûts de l’entreprise et présentant les </a:t>
            </a:r>
            <a:r>
              <a:rPr lang="fr-FR" sz="2400" dirty="0" smtClean="0"/>
              <a:t>	décisions </a:t>
            </a:r>
            <a:r>
              <a:rPr lang="fr-FR" sz="2400" dirty="0"/>
              <a:t>de l’entreprise</a:t>
            </a:r>
          </a:p>
          <a:p>
            <a:pPr>
              <a:spcBef>
                <a:spcPts val="0"/>
              </a:spcBef>
              <a:buFont typeface="Wingdings" pitchFamily="2" charset="2"/>
              <a:buChar char="n"/>
              <a:defRPr/>
            </a:pPr>
            <a:endParaRPr lang="fr-FR" dirty="0"/>
          </a:p>
          <a:p>
            <a:pPr>
              <a:spcBef>
                <a:spcPts val="0"/>
              </a:spcBef>
              <a:buFont typeface="Wingdings" pitchFamily="2" charset="2"/>
              <a:buChar char="n"/>
              <a:defRPr/>
            </a:pPr>
            <a:endParaRPr lang="fr-FR" dirty="0" smtClean="0"/>
          </a:p>
          <a:p>
            <a:pPr>
              <a:spcBef>
                <a:spcPts val="0"/>
              </a:spcBef>
              <a:buFont typeface="Wingdings" pitchFamily="2" charset="2"/>
              <a:buChar char="n"/>
              <a:defRPr/>
            </a:pPr>
            <a:endParaRPr lang="fr-FR" dirty="0"/>
          </a:p>
          <a:p>
            <a:pPr>
              <a:spcBef>
                <a:spcPts val="0"/>
              </a:spcBef>
              <a:buFont typeface="Wingdings" pitchFamily="2" charset="2"/>
              <a:buChar char="n"/>
              <a:defRPr/>
            </a:pPr>
            <a:endParaRPr lang="fr-FR" dirty="0"/>
          </a:p>
        </p:txBody>
      </p:sp>
    </p:spTree>
    <p:extLst>
      <p:ext uri="{BB962C8B-B14F-4D97-AF65-F5344CB8AC3E}">
        <p14:creationId xmlns:p14="http://schemas.microsoft.com/office/powerpoint/2010/main" val="1253297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re 1"/>
          <p:cNvSpPr>
            <a:spLocks noGrp="1"/>
          </p:cNvSpPr>
          <p:nvPr>
            <p:ph type="title"/>
          </p:nvPr>
        </p:nvSpPr>
        <p:spPr>
          <a:xfrm>
            <a:off x="838200" y="365126"/>
            <a:ext cx="10515600" cy="599052"/>
          </a:xfrm>
        </p:spPr>
        <p:txBody>
          <a:bodyPr/>
          <a:lstStyle/>
          <a:p>
            <a:pPr algn="ctr"/>
            <a:r>
              <a:rPr lang="fr-FR" altLang="fr-FR" sz="2800" b="1" dirty="0">
                <a:solidFill>
                  <a:srgbClr val="0070C0"/>
                </a:solidFill>
                <a:latin typeface="Calibri" charset="0"/>
                <a:cs typeface="Calibri" charset="0"/>
              </a:rPr>
              <a:t>Comment choisir une structure juridique pour </a:t>
            </a:r>
            <a:r>
              <a:rPr lang="fr-FR" altLang="fr-FR" sz="2800" b="1" dirty="0" smtClean="0">
                <a:solidFill>
                  <a:srgbClr val="0070C0"/>
                </a:solidFill>
                <a:latin typeface="Calibri" charset="0"/>
                <a:cs typeface="Calibri" charset="0"/>
              </a:rPr>
              <a:t>l’entreprise ?</a:t>
            </a:r>
            <a:endParaRPr lang="fr-FR" altLang="fr-FR" sz="2800" b="1" dirty="0">
              <a:solidFill>
                <a:srgbClr val="0070C0"/>
              </a:solidFill>
              <a:latin typeface="Calibri" charset="0"/>
              <a:cs typeface="Calibri" charset="0"/>
            </a:endParaRPr>
          </a:p>
        </p:txBody>
      </p:sp>
      <p:sp>
        <p:nvSpPr>
          <p:cNvPr id="3" name="Espace réservé du texte 2"/>
          <p:cNvSpPr>
            <a:spLocks noGrp="1"/>
          </p:cNvSpPr>
          <p:nvPr>
            <p:ph type="body" sz="quarter" idx="13"/>
          </p:nvPr>
        </p:nvSpPr>
        <p:spPr>
          <a:xfrm>
            <a:off x="838200" y="964178"/>
            <a:ext cx="10686430" cy="5608684"/>
          </a:xfrm>
        </p:spPr>
        <p:txBody>
          <a:bodyPr>
            <a:noAutofit/>
          </a:bodyPr>
          <a:lstStyle/>
          <a:p>
            <a:pPr marL="0" indent="0" algn="just">
              <a:spcBef>
                <a:spcPts val="0"/>
              </a:spcBef>
              <a:buNone/>
              <a:defRPr/>
            </a:pPr>
            <a:r>
              <a:rPr lang="fr-FR" sz="2400" b="1" dirty="0" smtClean="0">
                <a:solidFill>
                  <a:srgbClr val="FF0000"/>
                </a:solidFill>
              </a:rPr>
              <a:t>Problématisation :</a:t>
            </a:r>
          </a:p>
          <a:p>
            <a:pPr marL="0" indent="0" algn="just">
              <a:spcBef>
                <a:spcPts val="0"/>
              </a:spcBef>
              <a:buNone/>
              <a:defRPr/>
            </a:pPr>
            <a:r>
              <a:rPr lang="fr-FR" sz="2400" dirty="0"/>
              <a:t>La structure juridique est le cadre légal de l’activité de </a:t>
            </a:r>
            <a:r>
              <a:rPr lang="fr-FR" sz="2400" dirty="0" smtClean="0"/>
              <a:t>l’entrepreneur. </a:t>
            </a:r>
            <a:endParaRPr lang="fr-FR" sz="2400" dirty="0"/>
          </a:p>
          <a:p>
            <a:pPr marL="0" indent="0" algn="just">
              <a:spcBef>
                <a:spcPts val="0"/>
              </a:spcBef>
              <a:buNone/>
              <a:defRPr/>
            </a:pPr>
            <a:r>
              <a:rPr lang="fr-FR" sz="2400" dirty="0" smtClean="0"/>
              <a:t>Quels sont  </a:t>
            </a:r>
            <a:r>
              <a:rPr lang="fr-FR" sz="2400" dirty="0"/>
              <a:t>les </a:t>
            </a:r>
            <a:r>
              <a:rPr lang="fr-FR" sz="2400" dirty="0" smtClean="0"/>
              <a:t>éléments à prendre en compte pour choisir une </a:t>
            </a:r>
            <a:r>
              <a:rPr lang="fr-FR" sz="2400" dirty="0"/>
              <a:t>structure juridique et/ou </a:t>
            </a:r>
            <a:r>
              <a:rPr lang="fr-FR" sz="2400" dirty="0" smtClean="0"/>
              <a:t>la conduire à évoluer?</a:t>
            </a:r>
          </a:p>
          <a:p>
            <a:pPr marL="0" indent="0" algn="just">
              <a:spcBef>
                <a:spcPts val="0"/>
              </a:spcBef>
              <a:buNone/>
              <a:defRPr/>
            </a:pPr>
            <a:endParaRPr lang="fr-FR" sz="2400" dirty="0" smtClean="0"/>
          </a:p>
          <a:p>
            <a:pPr marL="0" indent="0" algn="just">
              <a:spcBef>
                <a:spcPts val="0"/>
              </a:spcBef>
              <a:buNone/>
              <a:defRPr/>
            </a:pPr>
            <a:r>
              <a:rPr lang="fr-FR" sz="2400" b="1" dirty="0" smtClean="0">
                <a:solidFill>
                  <a:srgbClr val="FF0000"/>
                </a:solidFill>
              </a:rPr>
              <a:t>Apports scientifiques et savoirs :</a:t>
            </a:r>
          </a:p>
          <a:p>
            <a:pPr marL="0" indent="0" algn="just">
              <a:spcBef>
                <a:spcPts val="0"/>
              </a:spcBef>
              <a:buNone/>
              <a:defRPr/>
            </a:pPr>
            <a:r>
              <a:rPr lang="fr-FR" sz="2400" dirty="0" smtClean="0"/>
              <a:t>- Les </a:t>
            </a:r>
            <a:r>
              <a:rPr lang="fr-FR" sz="2400" dirty="0"/>
              <a:t>facteurs de choix d’une structure </a:t>
            </a:r>
            <a:r>
              <a:rPr lang="fr-FR" sz="2400" dirty="0" smtClean="0"/>
              <a:t>juridique.</a:t>
            </a:r>
          </a:p>
          <a:p>
            <a:pPr marL="0" indent="0" algn="just">
              <a:spcBef>
                <a:spcPts val="0"/>
              </a:spcBef>
              <a:buNone/>
              <a:defRPr/>
            </a:pPr>
            <a:r>
              <a:rPr lang="fr-FR" sz="2400" dirty="0" smtClean="0"/>
              <a:t>- Le choix :</a:t>
            </a:r>
            <a:endParaRPr lang="fr-FR" sz="2400" dirty="0"/>
          </a:p>
          <a:p>
            <a:pPr marL="173038" lvl="1" indent="0" algn="just">
              <a:spcBef>
                <a:spcPts val="0"/>
              </a:spcBef>
              <a:buNone/>
              <a:defRPr/>
            </a:pPr>
            <a:r>
              <a:rPr lang="fr-FR" b="1" i="1" dirty="0" smtClean="0"/>
              <a:t>	- </a:t>
            </a:r>
            <a:r>
              <a:rPr lang="fr-FR" dirty="0" smtClean="0"/>
              <a:t>entre </a:t>
            </a:r>
            <a:r>
              <a:rPr lang="fr-FR" dirty="0"/>
              <a:t>une structure individuelle et les structures sociétaires </a:t>
            </a:r>
            <a:r>
              <a:rPr lang="fr-FR" i="1" dirty="0"/>
              <a:t>(SA, SAS, EURL</a:t>
            </a:r>
            <a:r>
              <a:rPr lang="fr-FR" i="1" dirty="0" smtClean="0"/>
              <a:t>/	SARL</a:t>
            </a:r>
            <a:r>
              <a:rPr lang="fr-FR" i="1" dirty="0"/>
              <a:t>)</a:t>
            </a:r>
          </a:p>
          <a:p>
            <a:pPr marL="173038" lvl="1" indent="0" algn="just">
              <a:spcBef>
                <a:spcPts val="0"/>
              </a:spcBef>
              <a:buNone/>
              <a:defRPr/>
            </a:pPr>
            <a:r>
              <a:rPr lang="fr-FR" dirty="0" smtClean="0"/>
              <a:t>	- entre </a:t>
            </a:r>
            <a:r>
              <a:rPr lang="fr-FR" dirty="0"/>
              <a:t>formes traditionnelles et celles de l’économie sociale et solidaire </a:t>
            </a:r>
            <a:r>
              <a:rPr lang="fr-FR" dirty="0" smtClean="0"/>
              <a:t>	</a:t>
            </a:r>
            <a:r>
              <a:rPr lang="fr-FR" i="1" dirty="0" smtClean="0"/>
              <a:t>(</a:t>
            </a:r>
            <a:r>
              <a:rPr lang="fr-FR" i="1" dirty="0"/>
              <a:t>coopératives, mutuelles)</a:t>
            </a:r>
          </a:p>
          <a:p>
            <a:pPr marL="0" indent="0" algn="just">
              <a:spcBef>
                <a:spcPts val="0"/>
              </a:spcBef>
              <a:buNone/>
              <a:defRPr/>
            </a:pPr>
            <a:r>
              <a:rPr lang="fr-FR" sz="2400" b="1" i="1" dirty="0" smtClean="0"/>
              <a:t>=&gt; Justifier le choix </a:t>
            </a:r>
            <a:r>
              <a:rPr lang="fr-FR" sz="2400" dirty="0" smtClean="0"/>
              <a:t>d’une structure adaptée à une situation donnée (déceler la nécessité éventuelle de faire évoluer une structure vers une autre).</a:t>
            </a:r>
          </a:p>
          <a:p>
            <a:pPr marL="0" indent="0" algn="just">
              <a:spcBef>
                <a:spcPts val="0"/>
              </a:spcBef>
              <a:buNone/>
              <a:defRPr/>
            </a:pPr>
            <a:r>
              <a:rPr lang="fr-FR" sz="2400" dirty="0"/>
              <a:t> </a:t>
            </a:r>
            <a:endParaRPr lang="fr-FR" sz="2400" dirty="0" smtClean="0"/>
          </a:p>
          <a:p>
            <a:pPr marL="0" indent="0" algn="just">
              <a:spcBef>
                <a:spcPts val="0"/>
              </a:spcBef>
              <a:buNone/>
              <a:defRPr/>
            </a:pPr>
            <a:r>
              <a:rPr lang="fr-FR" sz="2400" b="1" dirty="0" smtClean="0">
                <a:solidFill>
                  <a:srgbClr val="FF0000"/>
                </a:solidFill>
              </a:rPr>
              <a:t>Ressources : </a:t>
            </a:r>
            <a:r>
              <a:rPr lang="fr-FR" sz="2400" dirty="0" smtClean="0"/>
              <a:t>des </a:t>
            </a:r>
            <a:r>
              <a:rPr lang="fr-FR" sz="2400" dirty="0"/>
              <a:t>situations juridiques présentant les besoins et les finalités de </a:t>
            </a:r>
            <a:r>
              <a:rPr lang="fr-FR" sz="2400" dirty="0" smtClean="0"/>
              <a:t>l’entreprise.</a:t>
            </a:r>
            <a:endParaRPr lang="fr-FR" sz="2400" dirty="0"/>
          </a:p>
        </p:txBody>
      </p:sp>
    </p:spTree>
    <p:extLst>
      <p:ext uri="{BB962C8B-B14F-4D97-AF65-F5344CB8AC3E}">
        <p14:creationId xmlns:p14="http://schemas.microsoft.com/office/powerpoint/2010/main" val="36771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re 1"/>
          <p:cNvSpPr>
            <a:spLocks noGrp="1"/>
          </p:cNvSpPr>
          <p:nvPr>
            <p:ph type="title"/>
          </p:nvPr>
        </p:nvSpPr>
        <p:spPr>
          <a:xfrm>
            <a:off x="838200" y="365126"/>
            <a:ext cx="10515600" cy="893008"/>
          </a:xfrm>
        </p:spPr>
        <p:txBody>
          <a:bodyPr>
            <a:normAutofit/>
          </a:bodyPr>
          <a:lstStyle/>
          <a:p>
            <a:pPr algn="ctr"/>
            <a:r>
              <a:rPr lang="fr-FR" altLang="fr-FR" sz="2800" b="1" dirty="0">
                <a:solidFill>
                  <a:srgbClr val="0070C0"/>
                </a:solidFill>
                <a:latin typeface="Calibri" charset="0"/>
                <a:cs typeface="Calibri" charset="0"/>
              </a:rPr>
              <a:t>Quelles réponses apporte le droit face aux risques </a:t>
            </a:r>
            <a:r>
              <a:rPr lang="fr-FR" altLang="fr-FR" sz="2800" b="1" dirty="0" smtClean="0">
                <a:solidFill>
                  <a:srgbClr val="0070C0"/>
                </a:solidFill>
                <a:latin typeface="Calibri" charset="0"/>
                <a:cs typeface="Calibri" charset="0"/>
              </a:rPr>
              <a:t/>
            </a:r>
            <a:br>
              <a:rPr lang="fr-FR" altLang="fr-FR" sz="2800" b="1" dirty="0" smtClean="0">
                <a:solidFill>
                  <a:srgbClr val="0070C0"/>
                </a:solidFill>
                <a:latin typeface="Calibri" charset="0"/>
                <a:cs typeface="Calibri" charset="0"/>
              </a:rPr>
            </a:br>
            <a:r>
              <a:rPr lang="fr-FR" altLang="fr-FR" sz="2800" b="1" dirty="0" smtClean="0">
                <a:solidFill>
                  <a:srgbClr val="0070C0"/>
                </a:solidFill>
                <a:latin typeface="Calibri" charset="0"/>
                <a:cs typeface="Calibri" charset="0"/>
              </a:rPr>
              <a:t>auxquels </a:t>
            </a:r>
            <a:r>
              <a:rPr lang="fr-FR" altLang="fr-FR" sz="2800" b="1" dirty="0">
                <a:solidFill>
                  <a:srgbClr val="0070C0"/>
                </a:solidFill>
                <a:latin typeface="Calibri" charset="0"/>
                <a:cs typeface="Calibri" charset="0"/>
              </a:rPr>
              <a:t>s’expose l’entreprise ?</a:t>
            </a:r>
          </a:p>
        </p:txBody>
      </p:sp>
      <p:sp>
        <p:nvSpPr>
          <p:cNvPr id="3" name="Espace réservé du texte 2"/>
          <p:cNvSpPr>
            <a:spLocks noGrp="1"/>
          </p:cNvSpPr>
          <p:nvPr>
            <p:ph type="body" sz="quarter" idx="13"/>
          </p:nvPr>
        </p:nvSpPr>
        <p:spPr>
          <a:xfrm>
            <a:off x="705590" y="1470026"/>
            <a:ext cx="10346038" cy="4397375"/>
          </a:xfrm>
        </p:spPr>
        <p:txBody>
          <a:bodyPr>
            <a:normAutofit fontScale="92500" lnSpcReduction="10000"/>
          </a:bodyPr>
          <a:lstStyle/>
          <a:p>
            <a:pPr marL="0" indent="0" algn="just">
              <a:spcBef>
                <a:spcPts val="0"/>
              </a:spcBef>
              <a:buNone/>
              <a:defRPr/>
            </a:pPr>
            <a:endParaRPr lang="fr-FR" b="1" dirty="0" smtClean="0"/>
          </a:p>
          <a:p>
            <a:pPr marL="0" indent="0" algn="just">
              <a:spcBef>
                <a:spcPts val="0"/>
              </a:spcBef>
              <a:buNone/>
              <a:defRPr/>
            </a:pPr>
            <a:r>
              <a:rPr lang="fr-FR" b="1" dirty="0" smtClean="0">
                <a:solidFill>
                  <a:srgbClr val="FF0000"/>
                </a:solidFill>
              </a:rPr>
              <a:t>Problématisation</a:t>
            </a:r>
            <a:r>
              <a:rPr lang="fr-FR" dirty="0" smtClean="0">
                <a:solidFill>
                  <a:srgbClr val="FF0000"/>
                </a:solidFill>
              </a:rPr>
              <a:t> </a:t>
            </a:r>
          </a:p>
          <a:p>
            <a:pPr marL="0" indent="0" algn="just">
              <a:spcBef>
                <a:spcPts val="0"/>
              </a:spcBef>
              <a:buNone/>
              <a:defRPr/>
            </a:pPr>
            <a:r>
              <a:rPr lang="fr-FR" dirty="0" smtClean="0"/>
              <a:t>Quels sont </a:t>
            </a:r>
            <a:r>
              <a:rPr lang="fr-FR" dirty="0"/>
              <a:t>les risques auxquels peut faire face une </a:t>
            </a:r>
            <a:r>
              <a:rPr lang="fr-FR" dirty="0" smtClean="0"/>
              <a:t>entreprise ? Et à </a:t>
            </a:r>
            <a:r>
              <a:rPr lang="fr-FR" dirty="0"/>
              <a:t>quelles conditions la responsabilité d’une entreprise peut être mise en </a:t>
            </a:r>
            <a:r>
              <a:rPr lang="fr-FR" dirty="0" smtClean="0"/>
              <a:t>cause ?</a:t>
            </a:r>
          </a:p>
          <a:p>
            <a:pPr marL="0" indent="0" algn="just">
              <a:spcBef>
                <a:spcPts val="0"/>
              </a:spcBef>
              <a:buNone/>
              <a:defRPr/>
            </a:pPr>
            <a:endParaRPr lang="fr-FR" dirty="0" smtClean="0"/>
          </a:p>
          <a:p>
            <a:pPr marL="0" indent="0" algn="just">
              <a:spcBef>
                <a:spcPts val="0"/>
              </a:spcBef>
              <a:buNone/>
              <a:defRPr/>
            </a:pPr>
            <a:r>
              <a:rPr lang="fr-FR" b="1" dirty="0" smtClean="0">
                <a:solidFill>
                  <a:srgbClr val="FF0000"/>
                </a:solidFill>
              </a:rPr>
              <a:t>Apports scientifiques et savoirs </a:t>
            </a:r>
            <a:endParaRPr lang="fr-FR" dirty="0" smtClean="0">
              <a:solidFill>
                <a:srgbClr val="FF0000"/>
              </a:solidFill>
            </a:endParaRPr>
          </a:p>
          <a:p>
            <a:pPr marL="0" indent="0" algn="just">
              <a:spcBef>
                <a:spcPts val="0"/>
              </a:spcBef>
              <a:buNone/>
              <a:defRPr/>
            </a:pPr>
            <a:r>
              <a:rPr lang="fr-FR" dirty="0" smtClean="0"/>
              <a:t>- Les types de risques</a:t>
            </a:r>
          </a:p>
          <a:p>
            <a:pPr marL="0" indent="0" algn="just">
              <a:spcBef>
                <a:spcPts val="0"/>
              </a:spcBef>
              <a:buNone/>
              <a:defRPr/>
            </a:pPr>
            <a:r>
              <a:rPr lang="fr-FR" dirty="0" smtClean="0"/>
              <a:t>- L’inexécution contractuelle</a:t>
            </a:r>
          </a:p>
          <a:p>
            <a:pPr marL="0" indent="0" algn="just">
              <a:spcBef>
                <a:spcPts val="0"/>
              </a:spcBef>
              <a:buNone/>
              <a:defRPr/>
            </a:pPr>
            <a:r>
              <a:rPr lang="fr-FR" dirty="0" smtClean="0"/>
              <a:t>- Responsabilité civile et pénale</a:t>
            </a:r>
          </a:p>
          <a:p>
            <a:pPr marL="0" indent="0" algn="just">
              <a:spcBef>
                <a:spcPts val="0"/>
              </a:spcBef>
              <a:buNone/>
              <a:defRPr/>
            </a:pPr>
            <a:r>
              <a:rPr lang="fr-FR" dirty="0" smtClean="0"/>
              <a:t>- Les principes de la responsabilité civile contractuelle et extracontractuelle</a:t>
            </a:r>
          </a:p>
          <a:p>
            <a:pPr marL="0" indent="0" algn="just">
              <a:spcBef>
                <a:spcPts val="0"/>
              </a:spcBef>
              <a:buNone/>
              <a:defRPr/>
            </a:pPr>
            <a:endParaRPr lang="fr-FR" dirty="0" smtClean="0"/>
          </a:p>
          <a:p>
            <a:pPr marL="0" indent="0" algn="just">
              <a:spcBef>
                <a:spcPts val="0"/>
              </a:spcBef>
              <a:buNone/>
              <a:defRPr/>
            </a:pPr>
            <a:r>
              <a:rPr lang="fr-FR" b="1" dirty="0" smtClean="0">
                <a:solidFill>
                  <a:srgbClr val="FF0000"/>
                </a:solidFill>
              </a:rPr>
              <a:t>Ressources</a:t>
            </a:r>
          </a:p>
          <a:p>
            <a:pPr marL="0" indent="0" algn="just">
              <a:spcBef>
                <a:spcPts val="0"/>
              </a:spcBef>
              <a:buNone/>
              <a:defRPr/>
            </a:pPr>
            <a:r>
              <a:rPr lang="fr-FR" dirty="0" smtClean="0"/>
              <a:t>	Des situations où l’entreprise s’expose à des risques</a:t>
            </a:r>
            <a:endParaRPr lang="fr-FR" dirty="0"/>
          </a:p>
        </p:txBody>
      </p:sp>
    </p:spTree>
    <p:extLst>
      <p:ext uri="{BB962C8B-B14F-4D97-AF65-F5344CB8AC3E}">
        <p14:creationId xmlns:p14="http://schemas.microsoft.com/office/powerpoint/2010/main" val="555592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re 1"/>
          <p:cNvSpPr>
            <a:spLocks noGrp="1"/>
          </p:cNvSpPr>
          <p:nvPr>
            <p:ph type="title"/>
          </p:nvPr>
        </p:nvSpPr>
        <p:spPr/>
        <p:txBody>
          <a:bodyPr>
            <a:normAutofit/>
          </a:bodyPr>
          <a:lstStyle/>
          <a:p>
            <a:pPr algn="ctr"/>
            <a:r>
              <a:rPr lang="fr-FR" altLang="fr-FR" sz="2800" b="1" dirty="0">
                <a:solidFill>
                  <a:srgbClr val="0070C0"/>
                </a:solidFill>
                <a:latin typeface="Calibri" charset="0"/>
                <a:cs typeface="Calibri" charset="0"/>
              </a:rPr>
              <a:t>Comment l’entreprise </a:t>
            </a:r>
            <a:r>
              <a:rPr lang="fr-FR" altLang="fr-FR" sz="2800" b="1" dirty="0" smtClean="0">
                <a:solidFill>
                  <a:srgbClr val="0070C0"/>
                </a:solidFill>
                <a:latin typeface="Calibri" charset="0"/>
                <a:cs typeface="Calibri" charset="0"/>
              </a:rPr>
              <a:t>organise-t-elle </a:t>
            </a:r>
            <a:r>
              <a:rPr lang="fr-FR" altLang="fr-FR" sz="2800" b="1" dirty="0">
                <a:solidFill>
                  <a:srgbClr val="0070C0"/>
                </a:solidFill>
                <a:latin typeface="Calibri" charset="0"/>
                <a:cs typeface="Calibri" charset="0"/>
              </a:rPr>
              <a:t>ses ressources ?</a:t>
            </a:r>
          </a:p>
        </p:txBody>
      </p:sp>
      <p:sp>
        <p:nvSpPr>
          <p:cNvPr id="3" name="Espace réservé du texte 2"/>
          <p:cNvSpPr>
            <a:spLocks noGrp="1"/>
          </p:cNvSpPr>
          <p:nvPr>
            <p:ph type="body" sz="quarter" idx="13"/>
          </p:nvPr>
        </p:nvSpPr>
        <p:spPr>
          <a:xfrm>
            <a:off x="564472" y="1690688"/>
            <a:ext cx="9646329" cy="4599976"/>
          </a:xfrm>
        </p:spPr>
        <p:txBody>
          <a:bodyPr>
            <a:noAutofit/>
          </a:bodyPr>
          <a:lstStyle/>
          <a:p>
            <a:pPr marL="0" indent="0">
              <a:spcBef>
                <a:spcPts val="0"/>
              </a:spcBef>
              <a:buNone/>
              <a:defRPr/>
            </a:pPr>
            <a:r>
              <a:rPr lang="fr-FR" sz="2400" b="1" dirty="0" smtClean="0">
                <a:solidFill>
                  <a:srgbClr val="FF0000"/>
                </a:solidFill>
              </a:rPr>
              <a:t>Problématisation</a:t>
            </a:r>
          </a:p>
          <a:p>
            <a:pPr marL="0" indent="0">
              <a:spcBef>
                <a:spcPts val="0"/>
              </a:spcBef>
              <a:buNone/>
              <a:defRPr/>
            </a:pPr>
            <a:r>
              <a:rPr lang="fr-FR" sz="2400" dirty="0" smtClean="0"/>
              <a:t>Quels sont </a:t>
            </a:r>
            <a:r>
              <a:rPr lang="fr-FR" sz="2400" dirty="0"/>
              <a:t>les facteurs de contingences influençant l’organisation des ressources au sein d’une </a:t>
            </a:r>
            <a:r>
              <a:rPr lang="fr-FR" sz="2400" dirty="0" smtClean="0"/>
              <a:t>entreprise?</a:t>
            </a:r>
          </a:p>
          <a:p>
            <a:pPr marL="0" indent="0">
              <a:spcBef>
                <a:spcPts val="0"/>
              </a:spcBef>
              <a:buNone/>
              <a:defRPr/>
            </a:pPr>
            <a:endParaRPr lang="fr-FR" sz="2400" dirty="0" smtClean="0"/>
          </a:p>
          <a:p>
            <a:pPr marL="0" indent="0">
              <a:spcBef>
                <a:spcPts val="0"/>
              </a:spcBef>
              <a:buNone/>
              <a:defRPr/>
            </a:pPr>
            <a:r>
              <a:rPr lang="fr-FR" sz="2400" b="1" dirty="0" smtClean="0">
                <a:solidFill>
                  <a:srgbClr val="FF0000"/>
                </a:solidFill>
              </a:rPr>
              <a:t>Apports scientifiques et limites des savoirs</a:t>
            </a:r>
          </a:p>
          <a:p>
            <a:pPr marL="0" indent="0">
              <a:spcBef>
                <a:spcPts val="0"/>
              </a:spcBef>
              <a:buNone/>
              <a:defRPr/>
            </a:pPr>
            <a:r>
              <a:rPr lang="fr-FR" sz="2400" dirty="0" smtClean="0"/>
              <a:t>- Les </a:t>
            </a:r>
            <a:r>
              <a:rPr lang="fr-FR" sz="2400" dirty="0"/>
              <a:t>ressources tangibles et intangibles</a:t>
            </a:r>
          </a:p>
          <a:p>
            <a:pPr marL="0" indent="0">
              <a:spcBef>
                <a:spcPts val="0"/>
              </a:spcBef>
              <a:buNone/>
              <a:defRPr/>
            </a:pPr>
            <a:r>
              <a:rPr lang="fr-FR" sz="2400" dirty="0" smtClean="0"/>
              <a:t>- Les </a:t>
            </a:r>
            <a:r>
              <a:rPr lang="fr-FR" sz="2400" dirty="0"/>
              <a:t>compétences</a:t>
            </a:r>
          </a:p>
          <a:p>
            <a:pPr marL="0" indent="0">
              <a:spcBef>
                <a:spcPts val="0"/>
              </a:spcBef>
              <a:buNone/>
              <a:defRPr/>
            </a:pPr>
            <a:r>
              <a:rPr lang="fr-FR" sz="2400" dirty="0" smtClean="0"/>
              <a:t>- Les </a:t>
            </a:r>
            <a:r>
              <a:rPr lang="fr-FR" sz="2400" dirty="0"/>
              <a:t>mécanismes de coordination et de contrôle</a:t>
            </a:r>
          </a:p>
          <a:p>
            <a:pPr marL="0" indent="0">
              <a:spcBef>
                <a:spcPts val="0"/>
              </a:spcBef>
              <a:buNone/>
              <a:defRPr/>
            </a:pPr>
            <a:r>
              <a:rPr lang="fr-FR" sz="2400" dirty="0" smtClean="0"/>
              <a:t>- Les </a:t>
            </a:r>
            <a:r>
              <a:rPr lang="fr-FR" sz="2400" dirty="0"/>
              <a:t>styles de management</a:t>
            </a:r>
          </a:p>
          <a:p>
            <a:pPr marL="0" indent="0">
              <a:spcBef>
                <a:spcPts val="0"/>
              </a:spcBef>
              <a:buNone/>
              <a:defRPr/>
            </a:pPr>
            <a:r>
              <a:rPr lang="fr-FR" sz="2400" dirty="0" smtClean="0"/>
              <a:t>- Les </a:t>
            </a:r>
            <a:r>
              <a:rPr lang="fr-FR" sz="2400" dirty="0"/>
              <a:t>différents niveaux de management</a:t>
            </a:r>
          </a:p>
          <a:p>
            <a:pPr marL="0" indent="0">
              <a:spcBef>
                <a:spcPts val="0"/>
              </a:spcBef>
              <a:buNone/>
              <a:defRPr/>
            </a:pPr>
            <a:r>
              <a:rPr lang="fr-FR" sz="2400" dirty="0" smtClean="0"/>
              <a:t>- Les </a:t>
            </a:r>
            <a:r>
              <a:rPr lang="fr-FR" sz="2400" dirty="0"/>
              <a:t>processus de l’entreprise</a:t>
            </a:r>
          </a:p>
          <a:p>
            <a:pPr marL="0" indent="0">
              <a:spcBef>
                <a:spcPts val="0"/>
              </a:spcBef>
              <a:buNone/>
              <a:defRPr/>
            </a:pPr>
            <a:r>
              <a:rPr lang="fr-FR" sz="2400" dirty="0" smtClean="0"/>
              <a:t>- La </a:t>
            </a:r>
            <a:r>
              <a:rPr lang="fr-FR" sz="2400" dirty="0"/>
              <a:t>responsabilité éthique, sociale, sociétale et environnementale</a:t>
            </a:r>
          </a:p>
          <a:p>
            <a:pPr marL="0" indent="0">
              <a:spcBef>
                <a:spcPts val="0"/>
              </a:spcBef>
              <a:buNone/>
              <a:defRPr/>
            </a:pPr>
            <a:r>
              <a:rPr lang="fr-FR" sz="2400" dirty="0" smtClean="0"/>
              <a:t>- Les </a:t>
            </a:r>
            <a:r>
              <a:rPr lang="fr-FR" sz="2400" dirty="0"/>
              <a:t>effets d’expérience</a:t>
            </a:r>
          </a:p>
          <a:p>
            <a:pPr marL="0" indent="0">
              <a:spcBef>
                <a:spcPts val="0"/>
              </a:spcBef>
              <a:buNone/>
              <a:defRPr/>
            </a:pPr>
            <a:endParaRPr lang="fr-FR" sz="2400" dirty="0" smtClean="0"/>
          </a:p>
          <a:p>
            <a:pPr marL="0" indent="0">
              <a:spcBef>
                <a:spcPts val="0"/>
              </a:spcBef>
              <a:buNone/>
              <a:defRPr/>
            </a:pPr>
            <a:r>
              <a:rPr lang="fr-FR" sz="2400" b="1" dirty="0" smtClean="0">
                <a:solidFill>
                  <a:srgbClr val="FF0000"/>
                </a:solidFill>
              </a:rPr>
              <a:t>Ressources</a:t>
            </a:r>
            <a:r>
              <a:rPr lang="fr-FR" sz="2400" dirty="0" smtClean="0"/>
              <a:t> : situation d’entreprise</a:t>
            </a:r>
            <a:endParaRPr lang="fr-FR" sz="2400" dirty="0"/>
          </a:p>
        </p:txBody>
      </p:sp>
    </p:spTree>
    <p:extLst>
      <p:ext uri="{BB962C8B-B14F-4D97-AF65-F5344CB8AC3E}">
        <p14:creationId xmlns:p14="http://schemas.microsoft.com/office/powerpoint/2010/main" val="117811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re 1"/>
          <p:cNvSpPr>
            <a:spLocks noGrp="1"/>
          </p:cNvSpPr>
          <p:nvPr>
            <p:ph type="title"/>
          </p:nvPr>
        </p:nvSpPr>
        <p:spPr/>
        <p:txBody>
          <a:bodyPr>
            <a:normAutofit/>
          </a:bodyPr>
          <a:lstStyle/>
          <a:p>
            <a:pPr algn="ctr"/>
            <a:r>
              <a:rPr lang="fr-FR" altLang="fr-FR" sz="2800" b="1" dirty="0">
                <a:solidFill>
                  <a:srgbClr val="0070C0"/>
                </a:solidFill>
                <a:latin typeface="Calibri" charset="0"/>
                <a:cs typeface="Calibri" charset="0"/>
              </a:rPr>
              <a:t>Quel financement pour l’entreprise ?</a:t>
            </a:r>
          </a:p>
        </p:txBody>
      </p:sp>
      <p:sp>
        <p:nvSpPr>
          <p:cNvPr id="3" name="Espace réservé du texte 2"/>
          <p:cNvSpPr>
            <a:spLocks noGrp="1"/>
          </p:cNvSpPr>
          <p:nvPr>
            <p:ph type="body" sz="quarter" idx="13"/>
          </p:nvPr>
        </p:nvSpPr>
        <p:spPr>
          <a:xfrm>
            <a:off x="670310" y="1470026"/>
            <a:ext cx="9540491" cy="4867712"/>
          </a:xfrm>
        </p:spPr>
        <p:txBody>
          <a:bodyPr>
            <a:noAutofit/>
          </a:bodyPr>
          <a:lstStyle/>
          <a:p>
            <a:pPr marL="0" indent="0" algn="just">
              <a:spcBef>
                <a:spcPts val="600"/>
              </a:spcBef>
              <a:buNone/>
              <a:defRPr/>
            </a:pPr>
            <a:r>
              <a:rPr lang="fr-FR" sz="2400" b="1" dirty="0" smtClean="0">
                <a:solidFill>
                  <a:srgbClr val="FF0000"/>
                </a:solidFill>
              </a:rPr>
              <a:t>Problématisation</a:t>
            </a:r>
          </a:p>
          <a:p>
            <a:pPr marL="0" indent="0" algn="just">
              <a:spcBef>
                <a:spcPts val="600"/>
              </a:spcBef>
              <a:buNone/>
              <a:defRPr/>
            </a:pPr>
            <a:r>
              <a:rPr lang="fr-FR" sz="2400" dirty="0" smtClean="0"/>
              <a:t>Comment </a:t>
            </a:r>
            <a:r>
              <a:rPr lang="fr-FR" sz="2400" dirty="0"/>
              <a:t>et pourquoi l’entreprise </a:t>
            </a:r>
            <a:r>
              <a:rPr lang="fr-FR" sz="2400" dirty="0" smtClean="0"/>
              <a:t>doit elle </a:t>
            </a:r>
            <a:r>
              <a:rPr lang="fr-FR" sz="2400" dirty="0"/>
              <a:t>assurer </a:t>
            </a:r>
            <a:r>
              <a:rPr lang="fr-FR" sz="2400" dirty="0" smtClean="0"/>
              <a:t>la </a:t>
            </a:r>
            <a:r>
              <a:rPr lang="fr-FR" sz="2400" dirty="0"/>
              <a:t>meilleure adéquation possible entre les besoins de financement nés de son activité et les modalités de financement dont elle dispose ou peut </a:t>
            </a:r>
            <a:r>
              <a:rPr lang="fr-FR" sz="2400" dirty="0" smtClean="0"/>
              <a:t>disposer ?</a:t>
            </a:r>
          </a:p>
          <a:p>
            <a:pPr marL="0" indent="0" algn="just">
              <a:spcBef>
                <a:spcPts val="600"/>
              </a:spcBef>
              <a:buNone/>
              <a:defRPr/>
            </a:pPr>
            <a:endParaRPr lang="fr-FR" sz="2400" dirty="0" smtClean="0">
              <a:solidFill>
                <a:srgbClr val="FF0000"/>
              </a:solidFill>
            </a:endParaRPr>
          </a:p>
          <a:p>
            <a:pPr marL="0" indent="0" algn="just">
              <a:spcBef>
                <a:spcPts val="0"/>
              </a:spcBef>
              <a:buNone/>
              <a:defRPr/>
            </a:pPr>
            <a:r>
              <a:rPr lang="fr-FR" sz="2400" b="1" dirty="0" smtClean="0">
                <a:solidFill>
                  <a:srgbClr val="FF0000"/>
                </a:solidFill>
              </a:rPr>
              <a:t>Apports scientifiques</a:t>
            </a:r>
          </a:p>
          <a:p>
            <a:pPr marL="0" indent="0" algn="just">
              <a:spcBef>
                <a:spcPts val="0"/>
              </a:spcBef>
              <a:buNone/>
              <a:defRPr/>
            </a:pPr>
            <a:r>
              <a:rPr lang="fr-FR" sz="2400" dirty="0" smtClean="0"/>
              <a:t>- La </a:t>
            </a:r>
            <a:r>
              <a:rPr lang="fr-FR" sz="2400" dirty="0"/>
              <a:t>distinction cycle d’exploitation, cycle d’investissement</a:t>
            </a:r>
          </a:p>
          <a:p>
            <a:pPr marL="0" indent="0" algn="just">
              <a:spcBef>
                <a:spcPts val="0"/>
              </a:spcBef>
              <a:buNone/>
              <a:defRPr/>
            </a:pPr>
            <a:r>
              <a:rPr lang="fr-FR" sz="2400" dirty="0" smtClean="0"/>
              <a:t>- Le </a:t>
            </a:r>
            <a:r>
              <a:rPr lang="fr-FR" sz="2400" dirty="0"/>
              <a:t>compte de résultat de l’entreprise</a:t>
            </a:r>
          </a:p>
          <a:p>
            <a:pPr marL="0" indent="0" algn="just">
              <a:spcBef>
                <a:spcPts val="0"/>
              </a:spcBef>
              <a:buNone/>
              <a:defRPr/>
            </a:pPr>
            <a:r>
              <a:rPr lang="fr-FR" sz="2400" dirty="0" smtClean="0"/>
              <a:t>- Le </a:t>
            </a:r>
            <a:r>
              <a:rPr lang="fr-FR" sz="2400" dirty="0"/>
              <a:t>bilan de l’entreprise</a:t>
            </a:r>
          </a:p>
          <a:p>
            <a:pPr marL="0" indent="0" algn="just">
              <a:spcBef>
                <a:spcPts val="0"/>
              </a:spcBef>
              <a:buNone/>
              <a:defRPr/>
            </a:pPr>
            <a:r>
              <a:rPr lang="fr-FR" sz="2400" dirty="0" smtClean="0"/>
              <a:t>- Les </a:t>
            </a:r>
            <a:r>
              <a:rPr lang="fr-FR" sz="2400" dirty="0"/>
              <a:t>différents modes de financement</a:t>
            </a:r>
          </a:p>
          <a:p>
            <a:pPr marL="0" indent="0" algn="just">
              <a:spcBef>
                <a:spcPts val="0"/>
              </a:spcBef>
              <a:buNone/>
              <a:defRPr/>
            </a:pPr>
            <a:r>
              <a:rPr lang="fr-FR" sz="2400" dirty="0" smtClean="0"/>
              <a:t>- L’équilibre </a:t>
            </a:r>
            <a:r>
              <a:rPr lang="fr-FR" sz="2400" dirty="0"/>
              <a:t>financier de l’entreprise</a:t>
            </a:r>
          </a:p>
          <a:p>
            <a:pPr marL="0" indent="0" algn="just">
              <a:buNone/>
              <a:defRPr/>
            </a:pPr>
            <a:r>
              <a:rPr lang="fr-FR" sz="2400" b="1" dirty="0" smtClean="0">
                <a:solidFill>
                  <a:srgbClr val="FF0000"/>
                </a:solidFill>
              </a:rPr>
              <a:t>Ressources</a:t>
            </a:r>
            <a:r>
              <a:rPr lang="fr-FR" sz="2400" b="1" dirty="0" smtClean="0"/>
              <a:t> : </a:t>
            </a:r>
            <a:r>
              <a:rPr lang="fr-FR" sz="2400" dirty="0" smtClean="0"/>
              <a:t>situation d’entreprise</a:t>
            </a:r>
            <a:endParaRPr lang="fr-FR" sz="2400" dirty="0"/>
          </a:p>
        </p:txBody>
      </p:sp>
    </p:spTree>
    <p:extLst>
      <p:ext uri="{BB962C8B-B14F-4D97-AF65-F5344CB8AC3E}">
        <p14:creationId xmlns:p14="http://schemas.microsoft.com/office/powerpoint/2010/main" val="87451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re 1"/>
          <p:cNvSpPr>
            <a:spLocks noGrp="1"/>
          </p:cNvSpPr>
          <p:nvPr>
            <p:ph type="title"/>
          </p:nvPr>
        </p:nvSpPr>
        <p:spPr>
          <a:xfrm>
            <a:off x="838200" y="1040525"/>
            <a:ext cx="10515600" cy="630620"/>
          </a:xfrm>
        </p:spPr>
        <p:txBody>
          <a:bodyPr>
            <a:normAutofit fontScale="90000"/>
          </a:bodyPr>
          <a:lstStyle/>
          <a:p>
            <a:pPr algn="ctr"/>
            <a:r>
              <a:rPr lang="fr-FR" altLang="fr-FR" sz="3100" b="1" dirty="0">
                <a:solidFill>
                  <a:srgbClr val="0070C0"/>
                </a:solidFill>
                <a:latin typeface="Calibri" charset="0"/>
                <a:cs typeface="Calibri" charset="0"/>
              </a:rPr>
              <a:t>Thème 4 : L’IMPACT DU NUMÉRIQUE SUR LA VIE DE L’ENTREPRISE</a:t>
            </a:r>
            <a:br>
              <a:rPr lang="fr-FR" altLang="fr-FR" sz="3100" b="1" dirty="0">
                <a:solidFill>
                  <a:srgbClr val="0070C0"/>
                </a:solidFill>
                <a:latin typeface="Calibri" charset="0"/>
                <a:cs typeface="Calibri" charset="0"/>
              </a:rPr>
            </a:br>
            <a:r>
              <a:rPr lang="fr-FR" altLang="fr-FR" sz="3100" b="1" dirty="0">
                <a:solidFill>
                  <a:srgbClr val="0070C0"/>
                </a:solidFill>
                <a:latin typeface="Calibri" charset="0"/>
                <a:cs typeface="Calibri" charset="0"/>
              </a:rPr>
              <a:t/>
            </a:r>
            <a:br>
              <a:rPr lang="fr-FR" altLang="fr-FR" sz="3100" b="1" dirty="0">
                <a:solidFill>
                  <a:srgbClr val="0070C0"/>
                </a:solidFill>
                <a:latin typeface="Calibri" charset="0"/>
                <a:cs typeface="Calibri" charset="0"/>
              </a:rPr>
            </a:br>
            <a:r>
              <a:rPr lang="fr-FR" altLang="fr-FR" dirty="0">
                <a:latin typeface="Calibri" charset="0"/>
                <a:cs typeface="Calibri" charset="0"/>
              </a:rPr>
              <a:t> </a:t>
            </a:r>
          </a:p>
        </p:txBody>
      </p:sp>
      <p:sp>
        <p:nvSpPr>
          <p:cNvPr id="180226" name="Espace réservé du texte 2"/>
          <p:cNvSpPr>
            <a:spLocks noGrp="1"/>
          </p:cNvSpPr>
          <p:nvPr>
            <p:ph type="body" sz="quarter" idx="13"/>
          </p:nvPr>
        </p:nvSpPr>
        <p:spPr>
          <a:xfrm>
            <a:off x="838200" y="1355835"/>
            <a:ext cx="9611299" cy="4570324"/>
          </a:xfrm>
        </p:spPr>
        <p:txBody>
          <a:bodyPr/>
          <a:lstStyle/>
          <a:p>
            <a:pPr marL="0" indent="0">
              <a:buNone/>
            </a:pPr>
            <a:endParaRPr lang="fr-FR" altLang="fr-FR" dirty="0">
              <a:latin typeface="Calibri" charset="0"/>
              <a:cs typeface="Calibri" charset="0"/>
            </a:endParaRPr>
          </a:p>
          <a:p>
            <a:pPr marL="0" indent="0">
              <a:buNone/>
            </a:pPr>
            <a:r>
              <a:rPr lang="fr-FR" altLang="fr-FR" dirty="0">
                <a:solidFill>
                  <a:srgbClr val="FF0000"/>
                </a:solidFill>
                <a:latin typeface="Calibri" charset="0"/>
                <a:cs typeface="Calibri" charset="0"/>
              </a:rPr>
              <a:t>Problématisation </a:t>
            </a:r>
            <a:r>
              <a:rPr lang="fr-FR" altLang="fr-FR" dirty="0" smtClean="0">
                <a:solidFill>
                  <a:srgbClr val="FF0000"/>
                </a:solidFill>
                <a:latin typeface="Calibri" charset="0"/>
                <a:cs typeface="Calibri" charset="0"/>
              </a:rPr>
              <a:t>:</a:t>
            </a:r>
          </a:p>
          <a:p>
            <a:pPr marL="0" indent="0">
              <a:buNone/>
            </a:pPr>
            <a:endParaRPr lang="fr-FR" altLang="fr-FR" dirty="0">
              <a:solidFill>
                <a:srgbClr val="FF0000"/>
              </a:solidFill>
              <a:latin typeface="Calibri" charset="0"/>
              <a:cs typeface="Calibri" charset="0"/>
            </a:endParaRPr>
          </a:p>
          <a:p>
            <a:pPr marL="0" indent="0">
              <a:buNone/>
            </a:pPr>
            <a:r>
              <a:rPr lang="fr-FR" altLang="fr-FR" dirty="0">
                <a:latin typeface="Calibri" charset="0"/>
                <a:cs typeface="Calibri" charset="0"/>
              </a:rPr>
              <a:t>Quelles sont les modifications apportées par le développement du numérique et/ou la digitalisation des activités  ?</a:t>
            </a:r>
          </a:p>
        </p:txBody>
      </p:sp>
    </p:spTree>
    <p:extLst>
      <p:ext uri="{BB962C8B-B14F-4D97-AF65-F5344CB8AC3E}">
        <p14:creationId xmlns:p14="http://schemas.microsoft.com/office/powerpoint/2010/main" val="428098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798577" y="731520"/>
            <a:ext cx="7445375" cy="908050"/>
          </a:xfrm>
        </p:spPr>
        <p:txBody>
          <a:bodyPr>
            <a:noAutofit/>
          </a:bodyPr>
          <a:lstStyle/>
          <a:p>
            <a:pPr eaLnBrk="1" hangingPunct="1"/>
            <a:r>
              <a:rPr lang="fr-FR" altLang="fr-FR" sz="3200" dirty="0">
                <a:latin typeface="Calibri" charset="0"/>
                <a:cs typeface="Calibri" charset="0"/>
              </a:rPr>
              <a:t>Qu’est-ce qu’un </a:t>
            </a:r>
            <a:r>
              <a:rPr lang="fr-FR" altLang="fr-FR" sz="3200" b="1" dirty="0">
                <a:solidFill>
                  <a:srgbClr val="AF21AF"/>
                </a:solidFill>
                <a:latin typeface="Calibri" charset="0"/>
                <a:cs typeface="Calibri" charset="0"/>
              </a:rPr>
              <a:t>bloc de compétences </a:t>
            </a:r>
            <a:r>
              <a:rPr lang="fr-FR" altLang="fr-FR" sz="3200" dirty="0">
                <a:latin typeface="Calibri" charset="0"/>
                <a:cs typeface="Calibri" charset="0"/>
              </a:rPr>
              <a:t>?</a:t>
            </a:r>
            <a:br>
              <a:rPr lang="fr-FR" altLang="fr-FR" sz="3200" dirty="0">
                <a:latin typeface="Calibri" charset="0"/>
                <a:cs typeface="Calibri" charset="0"/>
              </a:rPr>
            </a:br>
            <a:endParaRPr lang="fr-FR" altLang="fr-FR" sz="3200" dirty="0">
              <a:latin typeface="Calibri" charset="0"/>
              <a:cs typeface="Calibri" charset="0"/>
            </a:endParaRPr>
          </a:p>
        </p:txBody>
      </p:sp>
      <p:sp>
        <p:nvSpPr>
          <p:cNvPr id="2" name="Rectangle 1"/>
          <p:cNvSpPr/>
          <p:nvPr/>
        </p:nvSpPr>
        <p:spPr>
          <a:xfrm>
            <a:off x="999460" y="1336381"/>
            <a:ext cx="10249787" cy="5509200"/>
          </a:xfrm>
          <a:prstGeom prst="rect">
            <a:avLst/>
          </a:prstGeom>
        </p:spPr>
        <p:txBody>
          <a:bodyPr wrap="square">
            <a:spAutoFit/>
          </a:bodyPr>
          <a:lstStyle/>
          <a:p>
            <a:pPr>
              <a:defRPr/>
            </a:pPr>
            <a:r>
              <a:rPr lang="fr-FR" sz="2400" dirty="0">
                <a:ea typeface="ＭＳ Ｐゴシック" pitchFamily="34" charset="-128"/>
              </a:rPr>
              <a:t>L’introduction de blocs de compétences dans les diplômes professionnels viserait à :</a:t>
            </a:r>
          </a:p>
          <a:p>
            <a:pPr>
              <a:defRPr/>
            </a:pPr>
            <a:endParaRPr lang="fr-FR" sz="2400" dirty="0">
              <a:ea typeface="ＭＳ Ｐゴシック" pitchFamily="34" charset="-128"/>
            </a:endParaRPr>
          </a:p>
          <a:p>
            <a:pPr>
              <a:buFont typeface="Wingdings" pitchFamily="2" charset="2"/>
              <a:buChar char="§"/>
              <a:defRPr/>
            </a:pPr>
            <a:r>
              <a:rPr lang="fr-FR" sz="2400" dirty="0">
                <a:ea typeface="ＭＳ Ｐゴシック" pitchFamily="34" charset="-128"/>
              </a:rPr>
              <a:t>    rendre </a:t>
            </a:r>
            <a:r>
              <a:rPr lang="fr-FR" sz="2400" b="1" dirty="0">
                <a:solidFill>
                  <a:srgbClr val="AF21AF"/>
                </a:solidFill>
                <a:ea typeface="ＭＳ Ｐゴシック" pitchFamily="34" charset="-128"/>
              </a:rPr>
              <a:t>plus sûrs les parcours </a:t>
            </a:r>
            <a:r>
              <a:rPr lang="fr-FR" sz="2400" dirty="0">
                <a:ea typeface="ＭＳ Ｐゴシック" pitchFamily="34" charset="-128"/>
              </a:rPr>
              <a:t> ;</a:t>
            </a:r>
          </a:p>
          <a:p>
            <a:pPr>
              <a:buFont typeface="Wingdings" pitchFamily="2" charset="2"/>
              <a:buChar char="§"/>
              <a:defRPr/>
            </a:pPr>
            <a:endParaRPr lang="fr-FR" sz="2400" dirty="0">
              <a:ea typeface="ＭＳ Ｐゴシック" pitchFamily="34" charset="-128"/>
            </a:endParaRPr>
          </a:p>
          <a:p>
            <a:pPr marL="285750" indent="-285750">
              <a:buFont typeface="Wingdings" pitchFamily="2" charset="2"/>
              <a:buChar char="§"/>
              <a:defRPr/>
            </a:pPr>
            <a:r>
              <a:rPr lang="fr-FR" sz="2400" dirty="0">
                <a:ea typeface="ＭＳ Ｐゴシック" pitchFamily="34" charset="-128"/>
              </a:rPr>
              <a:t>assurer la </a:t>
            </a:r>
            <a:r>
              <a:rPr lang="fr-FR" sz="2400" b="1" dirty="0">
                <a:solidFill>
                  <a:srgbClr val="AF21AF"/>
                </a:solidFill>
                <a:ea typeface="ＭＳ Ｐゴシック" pitchFamily="34" charset="-128"/>
              </a:rPr>
              <a:t>fluidité des parcours entre les niveaux </a:t>
            </a:r>
            <a:r>
              <a:rPr lang="fr-FR" sz="2400" dirty="0">
                <a:ea typeface="ＭＳ Ｐゴシック" pitchFamily="34" charset="-128"/>
              </a:rPr>
              <a:t>de formation ;</a:t>
            </a:r>
          </a:p>
          <a:p>
            <a:pPr>
              <a:buFont typeface="Wingdings" pitchFamily="2" charset="2"/>
              <a:buChar char="§"/>
              <a:defRPr/>
            </a:pPr>
            <a:endParaRPr lang="fr-FR" sz="2400" dirty="0">
              <a:ea typeface="ＭＳ Ｐゴシック" pitchFamily="34" charset="-128"/>
            </a:endParaRPr>
          </a:p>
          <a:p>
            <a:pPr marL="285750" indent="-285750">
              <a:buFont typeface="Wingdings" pitchFamily="2" charset="2"/>
              <a:buChar char="§"/>
              <a:defRPr/>
            </a:pPr>
            <a:r>
              <a:rPr lang="fr-FR" sz="2400" dirty="0">
                <a:ea typeface="ＭＳ Ｐゴシック" pitchFamily="34" charset="-128"/>
              </a:rPr>
              <a:t>servir la </a:t>
            </a:r>
            <a:r>
              <a:rPr lang="fr-FR" sz="2400" b="1" dirty="0">
                <a:solidFill>
                  <a:srgbClr val="AF21AF"/>
                </a:solidFill>
                <a:ea typeface="ＭＳ Ｐゴシック" pitchFamily="34" charset="-128"/>
              </a:rPr>
              <a:t>conception de formations, la mise à jour des contenus </a:t>
            </a:r>
            <a:r>
              <a:rPr lang="fr-FR" sz="2400" dirty="0">
                <a:ea typeface="ＭＳ Ｐゴシック" pitchFamily="34" charset="-128"/>
              </a:rPr>
              <a:t> ;</a:t>
            </a:r>
          </a:p>
          <a:p>
            <a:pPr>
              <a:buFont typeface="Wingdings" pitchFamily="2" charset="2"/>
              <a:buChar char="§"/>
              <a:defRPr/>
            </a:pPr>
            <a:endParaRPr lang="fr-FR" sz="2400" dirty="0">
              <a:ea typeface="ＭＳ Ｐゴシック" pitchFamily="34" charset="-128"/>
            </a:endParaRPr>
          </a:p>
          <a:p>
            <a:pPr marL="285750" indent="-285750">
              <a:buFont typeface="Wingdings" pitchFamily="2" charset="2"/>
              <a:buChar char="§"/>
              <a:defRPr/>
            </a:pPr>
            <a:r>
              <a:rPr lang="fr-FR" sz="2400" dirty="0">
                <a:ea typeface="ＭＳ Ｐゴシック" pitchFamily="34" charset="-128"/>
              </a:rPr>
              <a:t>permettre et </a:t>
            </a:r>
            <a:r>
              <a:rPr lang="fr-FR" sz="2400" b="1" dirty="0">
                <a:solidFill>
                  <a:srgbClr val="AF21AF"/>
                </a:solidFill>
                <a:ea typeface="ＭＳ Ｐゴシック" pitchFamily="34" charset="-128"/>
              </a:rPr>
              <a:t>faciliter</a:t>
            </a:r>
            <a:r>
              <a:rPr lang="fr-FR" sz="2400" dirty="0">
                <a:ea typeface="ＭＳ Ｐゴシック" pitchFamily="34" charset="-128"/>
              </a:rPr>
              <a:t> la mise en œuvre du </a:t>
            </a:r>
            <a:r>
              <a:rPr lang="fr-FR" sz="2400" b="1" dirty="0">
                <a:solidFill>
                  <a:srgbClr val="AF21AF"/>
                </a:solidFill>
                <a:ea typeface="ＭＳ Ｐゴシック" pitchFamily="34" charset="-128"/>
              </a:rPr>
              <a:t>droit au retour en formation </a:t>
            </a:r>
            <a:r>
              <a:rPr lang="fr-FR" sz="2400" dirty="0">
                <a:ea typeface="ＭＳ Ｐゴシック" pitchFamily="34" charset="-128"/>
              </a:rPr>
              <a:t> ;</a:t>
            </a:r>
          </a:p>
          <a:p>
            <a:pPr>
              <a:buFont typeface="Wingdings" pitchFamily="2" charset="2"/>
              <a:buChar char="§"/>
              <a:defRPr/>
            </a:pPr>
            <a:endParaRPr lang="fr-FR" sz="2400" dirty="0">
              <a:ea typeface="ＭＳ Ｐゴシック" pitchFamily="34" charset="-128"/>
            </a:endParaRPr>
          </a:p>
          <a:p>
            <a:pPr>
              <a:buFont typeface="Wingdings" pitchFamily="2" charset="2"/>
              <a:buChar char="§"/>
              <a:defRPr/>
            </a:pPr>
            <a:r>
              <a:rPr lang="fr-FR" sz="2400" dirty="0">
                <a:ea typeface="ＭＳ Ｐゴシック" pitchFamily="34" charset="-128"/>
              </a:rPr>
              <a:t>   faciliter </a:t>
            </a:r>
            <a:r>
              <a:rPr lang="fr-FR" sz="2400" b="1" dirty="0">
                <a:solidFill>
                  <a:srgbClr val="AF21AF"/>
                </a:solidFill>
                <a:ea typeface="ＭＳ Ｐゴシック" pitchFamily="34" charset="-128"/>
              </a:rPr>
              <a:t>l’insertion professionnelle</a:t>
            </a:r>
            <a:r>
              <a:rPr lang="fr-FR" sz="2400" dirty="0">
                <a:ea typeface="ＭＳ Ｐゴシック" pitchFamily="34" charset="-128"/>
              </a:rPr>
              <a:t>.</a:t>
            </a:r>
          </a:p>
          <a:p>
            <a:pPr>
              <a:defRPr/>
            </a:pPr>
            <a:endParaRPr lang="fr-FR" sz="2800" dirty="0">
              <a:ea typeface="ＭＳ Ｐゴシック" pitchFamily="34" charset="-128"/>
            </a:endParaRPr>
          </a:p>
          <a:p>
            <a:pPr marL="0" lvl="2">
              <a:defRPr/>
            </a:pPr>
            <a:endParaRPr lang="fr-FR" dirty="0">
              <a:ea typeface="ＭＳ Ｐゴシック" pitchFamily="34" charset="-128"/>
            </a:endParaRPr>
          </a:p>
          <a:p>
            <a:pPr>
              <a:defRPr/>
            </a:pPr>
            <a:endParaRPr lang="fr-FR" dirty="0">
              <a:ea typeface="ＭＳ Ｐゴシック" pitchFamily="34" charset="-128"/>
            </a:endParaRPr>
          </a:p>
        </p:txBody>
      </p:sp>
      <p:pic>
        <p:nvPicPr>
          <p:cNvPr id="8" name="Image 7"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417704" y="167063"/>
            <a:ext cx="2147697" cy="1225176"/>
          </a:xfrm>
          <a:prstGeom prst="rect">
            <a:avLst/>
          </a:prstGeom>
        </p:spPr>
      </p:pic>
    </p:spTree>
    <p:extLst>
      <p:ext uri="{BB962C8B-B14F-4D97-AF65-F5344CB8AC3E}">
        <p14:creationId xmlns:p14="http://schemas.microsoft.com/office/powerpoint/2010/main" val="91074923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Espace réservé du texte 2"/>
          <p:cNvSpPr>
            <a:spLocks noGrp="1"/>
          </p:cNvSpPr>
          <p:nvPr>
            <p:ph type="body" sz="quarter" idx="13"/>
          </p:nvPr>
        </p:nvSpPr>
        <p:spPr>
          <a:xfrm>
            <a:off x="1774825" y="1484314"/>
            <a:ext cx="8713788" cy="4383087"/>
          </a:xfrm>
        </p:spPr>
        <p:txBody>
          <a:bodyPr/>
          <a:lstStyle/>
          <a:p>
            <a:pPr marL="0" indent="0">
              <a:buNone/>
            </a:pPr>
            <a:endParaRPr lang="fr-FR" altLang="fr-FR">
              <a:latin typeface="Calibri" charset="0"/>
              <a:cs typeface="Calibri" charset="0"/>
            </a:endParaRPr>
          </a:p>
        </p:txBody>
      </p:sp>
      <p:sp>
        <p:nvSpPr>
          <p:cNvPr id="5" name="Titre 1"/>
          <p:cNvSpPr>
            <a:spLocks noGrp="1"/>
          </p:cNvSpPr>
          <p:nvPr>
            <p:ph type="title"/>
          </p:nvPr>
        </p:nvSpPr>
        <p:spPr>
          <a:xfrm>
            <a:off x="1981200" y="274638"/>
            <a:ext cx="8229600" cy="1143000"/>
          </a:xfrm>
        </p:spPr>
        <p:txBody>
          <a:bodyPr>
            <a:normAutofit fontScale="90000"/>
          </a:bodyPr>
          <a:lstStyle/>
          <a:p>
            <a:pPr algn="ctr">
              <a:defRPr/>
            </a:pPr>
            <a:r>
              <a:rPr lang="fr-FR" altLang="fr-FR" sz="3200" dirty="0" smtClean="0">
                <a:solidFill>
                  <a:srgbClr val="0070C0"/>
                </a:solidFill>
                <a:latin typeface="Calibri" pitchFamily="34" charset="0"/>
                <a:cs typeface="Calibri" pitchFamily="34" charset="0"/>
              </a:rPr>
              <a:t/>
            </a:r>
            <a:br>
              <a:rPr lang="fr-FR" altLang="fr-FR" sz="3200" dirty="0" smtClean="0">
                <a:solidFill>
                  <a:srgbClr val="0070C0"/>
                </a:solidFill>
                <a:latin typeface="Calibri" pitchFamily="34" charset="0"/>
                <a:cs typeface="Calibri" pitchFamily="34" charset="0"/>
              </a:rPr>
            </a:br>
            <a:r>
              <a:rPr lang="fr-FR" altLang="fr-FR" sz="3200" b="1" dirty="0" smtClean="0">
                <a:solidFill>
                  <a:srgbClr val="0070C0"/>
                </a:solidFill>
                <a:latin typeface="Calibri" pitchFamily="34" charset="0"/>
                <a:cs typeface="Calibri" pitchFamily="34" charset="0"/>
              </a:rPr>
              <a:t>Thème </a:t>
            </a:r>
            <a:r>
              <a:rPr lang="fr-FR" altLang="fr-FR" sz="3200" b="1" dirty="0">
                <a:solidFill>
                  <a:srgbClr val="0070C0"/>
                </a:solidFill>
                <a:latin typeface="Calibri" pitchFamily="34" charset="0"/>
                <a:cs typeface="Calibri" pitchFamily="34" charset="0"/>
              </a:rPr>
              <a:t>4 :</a:t>
            </a:r>
            <a:r>
              <a:rPr lang="fr-FR" altLang="fr-FR" sz="2800" b="1" dirty="0">
                <a:solidFill>
                  <a:srgbClr val="0070C0"/>
                </a:solidFill>
                <a:latin typeface="Calibri" pitchFamily="34" charset="0"/>
                <a:cs typeface="Calibri" pitchFamily="34" charset="0"/>
              </a:rPr>
              <a:t> L’IMPACT DU NUMÉRIQUE SUR LA VIE DE L’ENTREPRISE</a:t>
            </a:r>
            <a:r>
              <a:rPr lang="fr-FR" altLang="fr-FR" sz="2800" b="1" dirty="0">
                <a:latin typeface="Calibri" pitchFamily="34" charset="0"/>
                <a:cs typeface="Calibri" pitchFamily="34" charset="0"/>
              </a:rPr>
              <a:t/>
            </a:r>
            <a:br>
              <a:rPr lang="fr-FR" altLang="fr-FR" sz="2800" b="1" dirty="0">
                <a:latin typeface="Calibri" pitchFamily="34" charset="0"/>
                <a:cs typeface="Calibri" pitchFamily="34" charset="0"/>
              </a:rPr>
            </a:br>
            <a:r>
              <a:rPr lang="fr-FR" dirty="0"/>
              <a:t/>
            </a:r>
            <a:br>
              <a:rPr lang="fr-FR" dirty="0"/>
            </a:b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920235765"/>
              </p:ext>
            </p:extLst>
          </p:nvPr>
        </p:nvGraphicFramePr>
        <p:xfrm>
          <a:off x="705591" y="981076"/>
          <a:ext cx="10666161" cy="5536037"/>
        </p:xfrm>
        <a:graphic>
          <a:graphicData uri="http://schemas.openxmlformats.org/drawingml/2006/table">
            <a:tbl>
              <a:tblPr/>
              <a:tblGrid>
                <a:gridCol w="3555387"/>
                <a:gridCol w="3555387"/>
                <a:gridCol w="3555387"/>
              </a:tblGrid>
              <a:tr h="1006068">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charset="0"/>
                          <a:ea typeface="Arial" charset="0"/>
                          <a:cs typeface="Calibri" charset="0"/>
                        </a:rPr>
                        <a:t>Comment le numérique transforme-t-il l’environnement des entreprises ?</a:t>
                      </a:r>
                      <a:endParaRPr kumimoji="0" lang="fr-FR" altLang="fr-FR" sz="1800" b="1" i="0" u="none" strike="noStrike" cap="none" normalizeH="0" baseline="0" dirty="0">
                        <a:ln>
                          <a:noFill/>
                        </a:ln>
                        <a:solidFill>
                          <a:schemeClr val="bg1"/>
                        </a:solidFill>
                        <a:effectLst/>
                        <a:latin typeface="Arial" charset="0"/>
                        <a:ea typeface="Arial" charset="0"/>
                        <a:cs typeface="Calibri"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charset="0"/>
                          <a:ea typeface="Arial" charset="0"/>
                          <a:cs typeface="Calibri" charset="0"/>
                        </a:rPr>
                        <a:t>Dans quelle mesure le droit répond-il aux questions posées par le développement du numérique ?</a:t>
                      </a:r>
                      <a:endParaRPr kumimoji="0" lang="fr-FR" altLang="fr-FR" sz="1800" b="1" i="0" u="none" strike="noStrike" cap="none" normalizeH="0" baseline="0" dirty="0">
                        <a:ln>
                          <a:noFill/>
                        </a:ln>
                        <a:solidFill>
                          <a:schemeClr val="bg1"/>
                        </a:solidFill>
                        <a:effectLst/>
                        <a:latin typeface="Arial" charset="0"/>
                        <a:ea typeface="Arial" charset="0"/>
                        <a:cs typeface="Calibri"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a:spcBef>
                          <a:spcPct val="20000"/>
                        </a:spcBef>
                        <a:defRPr sz="13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a:spcBef>
                          <a:spcPct val="20000"/>
                        </a:spcBef>
                        <a:defRPr sz="10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charset="0"/>
                          <a:ea typeface="Arial" charset="0"/>
                          <a:cs typeface="Calibri" charset="0"/>
                        </a:rPr>
                        <a:t>Quelle est l’incidence du numérique sur le management ?</a:t>
                      </a:r>
                      <a:endParaRPr kumimoji="0" lang="fr-FR" altLang="fr-FR" sz="1800" b="1" i="0" u="none" strike="noStrike" cap="none" normalizeH="0" baseline="0" dirty="0">
                        <a:ln>
                          <a:noFill/>
                        </a:ln>
                        <a:solidFill>
                          <a:schemeClr val="bg1"/>
                        </a:solidFill>
                        <a:effectLst/>
                        <a:latin typeface="Arial" charset="0"/>
                        <a:ea typeface="Arial" charset="0"/>
                        <a:cs typeface="Calibri"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20875">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l" defTabSz="457200" rtl="0" eaLnBrk="0" fontAlgn="base" latinLnBrk="0" hangingPunct="0">
                        <a:lnSpc>
                          <a:spcPct val="100000"/>
                        </a:lnSpc>
                        <a:spcBef>
                          <a:spcPct val="60000"/>
                        </a:spcBef>
                        <a:spcAft>
                          <a:spcPct val="40000"/>
                        </a:spcAft>
                        <a:buClr>
                          <a:schemeClr val="hlink"/>
                        </a:buClr>
                        <a:buSzTx/>
                        <a:buFont typeface="Wingdings" charset="2"/>
                        <a:buNone/>
                        <a:tabLst/>
                      </a:pP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 Identifier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les conséquences du numérique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sur les modes de production et de consommation de biens et services de l’entreprise</a:t>
                      </a:r>
                    </a:p>
                    <a:p>
                      <a:pPr marL="0" marR="0" lvl="0" indent="0" algn="l" defTabSz="457200" rtl="0" eaLnBrk="0" fontAlgn="base" latinLnBrk="0" hangingPunct="0">
                        <a:lnSpc>
                          <a:spcPct val="100000"/>
                        </a:lnSpc>
                        <a:spcBef>
                          <a:spcPct val="60000"/>
                        </a:spcBef>
                        <a:spcAft>
                          <a:spcPct val="40000"/>
                        </a:spcAft>
                        <a:buClr>
                          <a:schemeClr val="hlink"/>
                        </a:buClr>
                        <a:buSzTx/>
                        <a:buFont typeface="Wingdings" charset="2"/>
                        <a:buNone/>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Analyser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les conséquences du numérique dans les relations d’échange de l’entreprise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300" b="0" i="0" u="none" strike="noStrike" cap="none" normalizeH="0" baseline="0" dirty="0">
                        <a:ln>
                          <a:noFill/>
                        </a:ln>
                        <a:solidFill>
                          <a:srgbClr val="000000"/>
                        </a:solidFill>
                        <a:effectLst/>
                        <a:latin typeface="Arial" charset="0"/>
                        <a:ea typeface="Calibri" charset="0"/>
                        <a:cs typeface="Times New Roman"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Identifier</a:t>
                      </a: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pour l’entreprise les modalités juridiques de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protection</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des</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actifs</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immatériels</a:t>
                      </a: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Caractériser</a:t>
                      </a: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les conséquences juridiques des choix opérés par l’entreprise sur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la protection des personnes, des données</a:t>
                      </a: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Qualifier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et analyser les clauses de contrats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relatives à une vente ou à une prestation de service numérique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defTabSz="457200">
                        <a:spcBef>
                          <a:spcPct val="60000"/>
                        </a:spcBef>
                        <a:spcAft>
                          <a:spcPct val="40000"/>
                        </a:spcAft>
                        <a:buClr>
                          <a:schemeClr val="hlink"/>
                        </a:buClr>
                        <a:buFont typeface="Wingdings" charset="2"/>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defRPr sz="1300">
                          <a:solidFill>
                            <a:schemeClr val="tx1"/>
                          </a:solidFill>
                          <a:latin typeface="Calibri" charset="0"/>
                          <a:ea typeface="Arial" charset="0"/>
                          <a:cs typeface="Calibri" charset="0"/>
                        </a:defRPr>
                      </a:lvl2pPr>
                      <a:lvl3pPr marL="1143000" indent="-228600" defTabSz="457200">
                        <a:spcBef>
                          <a:spcPct val="20000"/>
                        </a:spcBef>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defRPr sz="1000">
                          <a:solidFill>
                            <a:schemeClr val="tx1"/>
                          </a:solidFill>
                          <a:latin typeface="Calibri" charset="0"/>
                          <a:ea typeface="Arial" charset="0"/>
                          <a:cs typeface="Calibri" charset="0"/>
                        </a:defRPr>
                      </a:lvl4pPr>
                      <a:lvl5pPr marL="2057400" indent="-228600" defTabSz="457200">
                        <a:spcBef>
                          <a:spcPct val="20000"/>
                        </a:spcBef>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Repérer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le rôle du système d’information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dans le fonctionnement de l’entreprise</a:t>
                      </a:r>
                    </a:p>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a:t>
                      </a:r>
                      <a:r>
                        <a:rPr kumimoji="0" lang="fr-FR" altLang="fr-FR" sz="1300" b="1" i="0" u="none" strike="noStrike" cap="none" normalizeH="0" baseline="0" dirty="0" smtClean="0">
                          <a:ln>
                            <a:noFill/>
                          </a:ln>
                          <a:solidFill>
                            <a:schemeClr val="tx1"/>
                          </a:solidFill>
                          <a:effectLst/>
                          <a:latin typeface="Calibri" charset="0"/>
                          <a:ea typeface="Calibri" charset="0"/>
                          <a:cs typeface="Times New Roman" charset="0"/>
                        </a:rPr>
                        <a:t>Identifier </a:t>
                      </a:r>
                      <a:r>
                        <a:rPr kumimoji="0" lang="fr-FR" altLang="fr-FR" sz="1300" b="1" i="0" u="none" strike="noStrike" cap="none" normalizeH="0" baseline="0" dirty="0">
                          <a:ln>
                            <a:noFill/>
                          </a:ln>
                          <a:solidFill>
                            <a:schemeClr val="tx1"/>
                          </a:solidFill>
                          <a:effectLst/>
                          <a:latin typeface="Calibri" charset="0"/>
                          <a:ea typeface="Calibri" charset="0"/>
                          <a:cs typeface="Times New Roman" charset="0"/>
                        </a:rPr>
                        <a:t>les conséquences du déploiement du numérique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sur le management et les processus décisionnels de l’entreprise</a:t>
                      </a:r>
                    </a:p>
                    <a:p>
                      <a:pPr marL="0" marR="0" lvl="0" indent="0" algn="just" defTabSz="457200" rtl="0" eaLnBrk="1" fontAlgn="base" latinLnBrk="0" hangingPunct="1">
                        <a:lnSpc>
                          <a:spcPct val="115000"/>
                        </a:lnSpc>
                        <a:spcBef>
                          <a:spcPct val="0"/>
                        </a:spcBef>
                        <a:spcAft>
                          <a:spcPct val="0"/>
                        </a:spcAft>
                        <a:buClrTx/>
                        <a:buSzTx/>
                        <a:buFontTx/>
                        <a:buNone/>
                        <a:tabLst/>
                      </a:pP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378075">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La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place de marché</a:t>
                      </a: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en-US" altLang="fr-FR" sz="1300" b="0" i="0" u="none" strike="noStrike" cap="none" normalizeH="0" baseline="0" dirty="0" smtClean="0">
                          <a:ln>
                            <a:noFill/>
                          </a:ln>
                          <a:solidFill>
                            <a:schemeClr val="tx1"/>
                          </a:solidFill>
                          <a:effectLst/>
                          <a:latin typeface="Calibri" charset="0"/>
                          <a:ea typeface="Calibri" charset="0"/>
                          <a:cs typeface="Times New Roman" charset="0"/>
                        </a:rPr>
                        <a:t>- Les </a:t>
                      </a:r>
                      <a:r>
                        <a:rPr kumimoji="0" lang="en-US" altLang="fr-FR" sz="1300" b="0" i="0" u="none" strike="noStrike" cap="none" normalizeH="0" baseline="0" dirty="0">
                          <a:ln>
                            <a:noFill/>
                          </a:ln>
                          <a:solidFill>
                            <a:schemeClr val="tx1"/>
                          </a:solidFill>
                          <a:effectLst/>
                          <a:latin typeface="Calibri" charset="0"/>
                          <a:ea typeface="Calibri" charset="0"/>
                          <a:cs typeface="Times New Roman" charset="0"/>
                        </a:rPr>
                        <a:t>relations </a:t>
                      </a:r>
                      <a:r>
                        <a:rPr kumimoji="0" lang="en-US" altLang="fr-FR" sz="1300" b="0" i="0" u="none" strike="noStrike" cap="none" normalizeH="0" baseline="0" dirty="0" err="1">
                          <a:ln>
                            <a:noFill/>
                          </a:ln>
                          <a:solidFill>
                            <a:schemeClr val="tx1"/>
                          </a:solidFill>
                          <a:effectLst/>
                          <a:latin typeface="Calibri" charset="0"/>
                          <a:ea typeface="Calibri" charset="0"/>
                          <a:cs typeface="Times New Roman" charset="0"/>
                        </a:rPr>
                        <a:t>d’échange</a:t>
                      </a:r>
                      <a:r>
                        <a:rPr kumimoji="0" lang="en-US" altLang="fr-FR" sz="1300" b="0" i="0" u="none" strike="noStrike" cap="none" normalizeH="0" baseline="0" dirty="0">
                          <a:ln>
                            <a:noFill/>
                          </a:ln>
                          <a:solidFill>
                            <a:schemeClr val="tx1"/>
                          </a:solidFill>
                          <a:effectLst/>
                          <a:latin typeface="Calibri" charset="0"/>
                          <a:ea typeface="Calibri" charset="0"/>
                          <a:cs typeface="Times New Roman" charset="0"/>
                        </a:rPr>
                        <a:t> : </a:t>
                      </a:r>
                      <a:r>
                        <a:rPr kumimoji="0" lang="en-US" altLang="fr-FR" sz="1300" b="0" i="1" u="none" strike="noStrike" cap="none" normalizeH="0" baseline="0" dirty="0">
                          <a:ln>
                            <a:noFill/>
                          </a:ln>
                          <a:solidFill>
                            <a:schemeClr val="tx1"/>
                          </a:solidFill>
                          <a:effectLst/>
                          <a:latin typeface="Calibri" charset="0"/>
                          <a:ea typeface="Calibri" charset="0"/>
                          <a:cs typeface="Times New Roman" charset="0"/>
                        </a:rPr>
                        <a:t>B to B, B to C, C to C</a:t>
                      </a:r>
                      <a:r>
                        <a:rPr kumimoji="0" lang="en-US" altLang="fr-FR" sz="1300" b="0" i="0" u="none" strike="noStrike" cap="none" normalizeH="0" baseline="0" dirty="0">
                          <a:ln>
                            <a:noFill/>
                          </a:ln>
                          <a:solidFill>
                            <a:schemeClr val="tx1"/>
                          </a:solidFill>
                          <a:effectLst/>
                          <a:latin typeface="Calibri" charset="0"/>
                          <a:ea typeface="Calibri" charset="0"/>
                          <a:cs typeface="Times New Roman" charset="0"/>
                        </a:rPr>
                        <a:t>, </a:t>
                      </a:r>
                      <a:endParaRPr kumimoji="0" lang="fr-FR" altLang="fr-FR" sz="1300" b="0" i="0" u="none" strike="noStrike" cap="none" normalizeH="0" baseline="0" dirty="0">
                        <a:ln>
                          <a:noFill/>
                        </a:ln>
                        <a:solidFill>
                          <a:schemeClr val="tx1"/>
                        </a:solidFill>
                        <a:effectLst/>
                        <a:latin typeface="Calibri" charset="0"/>
                        <a:ea typeface="Calibri" charset="0"/>
                        <a:cs typeface="Times New Roman" charset="0"/>
                      </a:endParaRP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Les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externalités de réseau</a:t>
                      </a: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L’évolution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des modèles économiques : </a:t>
                      </a:r>
                      <a:r>
                        <a:rPr kumimoji="0" lang="fr-FR" altLang="fr-FR" sz="1300" b="0" i="1" u="none" strike="noStrike" cap="none" normalizeH="0" baseline="0" dirty="0">
                          <a:ln>
                            <a:noFill/>
                          </a:ln>
                          <a:solidFill>
                            <a:schemeClr val="tx1"/>
                          </a:solidFill>
                          <a:effectLst/>
                          <a:latin typeface="Calibri" charset="0"/>
                          <a:ea typeface="Calibri" charset="0"/>
                          <a:cs typeface="Times New Roman" charset="0"/>
                        </a:rPr>
                        <a:t>relations marchandes, non marchandes, économie collaborative, propriété et usages </a:t>
                      </a:r>
                    </a:p>
                    <a:p>
                      <a:pPr marL="0" marR="0" lvl="0" indent="0" algn="just" defTabSz="457200" rtl="0" eaLnBrk="1" fontAlgn="base" latinLnBrk="0" hangingPunct="1">
                        <a:lnSpc>
                          <a:spcPct val="115000"/>
                        </a:lnSpc>
                        <a:spcBef>
                          <a:spcPct val="60000"/>
                        </a:spcBef>
                        <a:spcAft>
                          <a:spcPct val="0"/>
                        </a:spcAft>
                        <a:buClr>
                          <a:schemeClr val="hlink"/>
                        </a:buClr>
                        <a:buSzTx/>
                        <a:buFont typeface="Wingdings" charset="2"/>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Les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normes et les standards</a:t>
                      </a:r>
                    </a:p>
                    <a:p>
                      <a:pPr marL="0" marR="0" lvl="0" indent="0" algn="l" defTabSz="457200" rtl="0" eaLnBrk="1" fontAlgn="base" latinLnBrk="0" hangingPunct="1">
                        <a:lnSpc>
                          <a:spcPct val="100000"/>
                        </a:lnSpc>
                        <a:spcBef>
                          <a:spcPct val="0"/>
                        </a:spcBef>
                        <a:spcAft>
                          <a:spcPct val="0"/>
                        </a:spcAft>
                        <a:buClrTx/>
                        <a:buSzTx/>
                        <a:buFontTx/>
                        <a:buNone/>
                        <a:tabLst>
                          <a:tab pos="1889125" algn="l"/>
                        </a:tabLst>
                      </a:pPr>
                      <a:endParaRPr kumimoji="0" lang="fr-FR" altLang="fr-FR" sz="1300" b="0" i="0" u="none" strike="noStrike" cap="none" normalizeH="0" baseline="0" dirty="0">
                        <a:ln>
                          <a:noFill/>
                        </a:ln>
                        <a:solidFill>
                          <a:srgbClr val="000000"/>
                        </a:solidFill>
                        <a:effectLst/>
                        <a:latin typeface="Arial" charset="0"/>
                        <a:ea typeface="Calibri" charset="0"/>
                        <a:cs typeface="Times New Roman"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rôle de la CNIL</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La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protection des actifs immatériels : </a:t>
                      </a:r>
                      <a:r>
                        <a:rPr kumimoji="0" lang="fr-FR" altLang="fr-FR" sz="1300" b="0" i="1" u="none" strike="noStrike" cap="none" normalizeH="0" baseline="0" dirty="0">
                          <a:ln>
                            <a:noFill/>
                          </a:ln>
                          <a:solidFill>
                            <a:schemeClr val="tx1"/>
                          </a:solidFill>
                          <a:effectLst/>
                          <a:latin typeface="Calibri" charset="0"/>
                          <a:ea typeface="Calibri" charset="0"/>
                          <a:cs typeface="Times New Roman" charset="0"/>
                        </a:rPr>
                        <a:t>droit d’auteurs et droits d’utilisation des services et des applications </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La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protection de la personne : </a:t>
                      </a:r>
                      <a:r>
                        <a:rPr kumimoji="0" lang="fr-FR" altLang="fr-FR" sz="1300" b="0" i="1" u="none" strike="noStrike" cap="none" normalizeH="0" baseline="0" dirty="0">
                          <a:ln>
                            <a:noFill/>
                          </a:ln>
                          <a:solidFill>
                            <a:schemeClr val="tx1"/>
                          </a:solidFill>
                          <a:effectLst/>
                          <a:latin typeface="Calibri" charset="0"/>
                          <a:ea typeface="Calibri" charset="0"/>
                          <a:cs typeface="Times New Roman" charset="0"/>
                        </a:rPr>
                        <a:t>les données à caractère personnel, l’identité numérique, l’usage du numérique dans l’activité de travail</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La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preuve électronique</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contrat de vente électronique </a:t>
                      </a:r>
                    </a:p>
                    <a:p>
                      <a:pPr marL="0" marR="0" lvl="0" indent="0" algn="just" defTabSz="457200" rtl="0" eaLnBrk="1" fontAlgn="base" latinLnBrk="0" hangingPunct="1">
                        <a:lnSpc>
                          <a:spcPct val="115000"/>
                        </a:lnSpc>
                        <a:spcBef>
                          <a:spcPct val="0"/>
                        </a:spcBef>
                        <a:spcAft>
                          <a:spcPct val="0"/>
                        </a:spcAft>
                        <a:buClrTx/>
                        <a:buSzTx/>
                        <a:buFontTx/>
                        <a:buNone/>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 Le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contrat de prestations de service numérique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defTabSz="457200">
                        <a:spcBef>
                          <a:spcPct val="60000"/>
                        </a:spcBef>
                        <a:spcAft>
                          <a:spcPct val="40000"/>
                        </a:spcAft>
                        <a:buClr>
                          <a:schemeClr val="hlink"/>
                        </a:buClr>
                        <a:buFont typeface="Wingdings" charset="2"/>
                        <a:tabLst>
                          <a:tab pos="1889125" algn="l"/>
                        </a:tabLst>
                        <a:defRPr>
                          <a:solidFill>
                            <a:schemeClr val="accent1"/>
                          </a:solidFill>
                          <a:latin typeface="Calibri" charset="0"/>
                          <a:ea typeface="Arial" charset="0"/>
                          <a:cs typeface="Calibri" charset="0"/>
                        </a:defRPr>
                      </a:lvl1pPr>
                      <a:lvl2pPr marL="742950" indent="-285750" defTabSz="457200">
                        <a:spcBef>
                          <a:spcPct val="20000"/>
                        </a:spcBef>
                        <a:buClr>
                          <a:schemeClr val="accent1"/>
                        </a:buClr>
                        <a:buFont typeface="Wingdings" charset="2"/>
                        <a:tabLst>
                          <a:tab pos="1889125" algn="l"/>
                        </a:tabLst>
                        <a:defRPr sz="1300">
                          <a:solidFill>
                            <a:schemeClr val="tx1"/>
                          </a:solidFill>
                          <a:latin typeface="Calibri" charset="0"/>
                          <a:ea typeface="Arial" charset="0"/>
                          <a:cs typeface="Calibri" charset="0"/>
                        </a:defRPr>
                      </a:lvl2pPr>
                      <a:lvl3pPr marL="1143000" indent="-228600" defTabSz="457200">
                        <a:spcBef>
                          <a:spcPct val="20000"/>
                        </a:spcBef>
                        <a:tabLst>
                          <a:tab pos="1889125" algn="l"/>
                        </a:tabLst>
                        <a:defRPr sz="1300">
                          <a:solidFill>
                            <a:schemeClr val="tx1"/>
                          </a:solidFill>
                          <a:latin typeface="Calibri" charset="0"/>
                          <a:ea typeface="Arial" charset="0"/>
                          <a:cs typeface="Calibri" charset="0"/>
                        </a:defRPr>
                      </a:lvl3pPr>
                      <a:lvl4pPr marL="1600200" indent="-228600" defTabSz="457200">
                        <a:spcBef>
                          <a:spcPct val="20000"/>
                        </a:spcBef>
                        <a:buClr>
                          <a:schemeClr val="accent1"/>
                        </a:buClr>
                        <a:buFont typeface="Arial" charset="0"/>
                        <a:tabLst>
                          <a:tab pos="1889125" algn="l"/>
                        </a:tabLst>
                        <a:defRPr sz="1000">
                          <a:solidFill>
                            <a:schemeClr val="tx1"/>
                          </a:solidFill>
                          <a:latin typeface="Calibri" charset="0"/>
                          <a:ea typeface="Arial" charset="0"/>
                          <a:cs typeface="Calibri" charset="0"/>
                        </a:defRPr>
                      </a:lvl4pPr>
                      <a:lvl5pPr marL="2057400" indent="-228600" defTabSz="457200">
                        <a:spcBef>
                          <a:spcPct val="20000"/>
                        </a:spcBef>
                        <a:tabLst>
                          <a:tab pos="1889125" algn="l"/>
                        </a:tabLst>
                        <a:defRPr sz="1000">
                          <a:solidFill>
                            <a:schemeClr val="tx1"/>
                          </a:solidFill>
                          <a:latin typeface="Calibri" charset="0"/>
                          <a:ea typeface="Arial" charset="0"/>
                          <a:cs typeface="Calibri" charset="0"/>
                        </a:defRPr>
                      </a:lvl5pPr>
                      <a:lvl6pPr marL="25146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6pPr>
                      <a:lvl7pPr marL="29718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7pPr>
                      <a:lvl8pPr marL="34290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8pPr>
                      <a:lvl9pPr marL="3886200" indent="-228600" defTabSz="457200" eaLnBrk="0" fontAlgn="base" hangingPunct="0">
                        <a:spcBef>
                          <a:spcPct val="20000"/>
                        </a:spcBef>
                        <a:spcAft>
                          <a:spcPct val="0"/>
                        </a:spcAft>
                        <a:tabLst>
                          <a:tab pos="1889125" algn="l"/>
                        </a:tabLst>
                        <a:defRPr sz="1000">
                          <a:solidFill>
                            <a:schemeClr val="tx1"/>
                          </a:solidFill>
                          <a:latin typeface="Calibri" charset="0"/>
                          <a:ea typeface="Arial" charset="0"/>
                          <a:cs typeface="Calibri" charset="0"/>
                        </a:defRPr>
                      </a:lvl9pPr>
                    </a:lstStyle>
                    <a:p>
                      <a:pPr marL="285750" marR="0" lvl="0" indent="-285750" algn="just" defTabSz="457200" rtl="0" eaLnBrk="1" fontAlgn="base" latinLnBrk="0" hangingPunct="1">
                        <a:lnSpc>
                          <a:spcPct val="115000"/>
                        </a:lnSpc>
                        <a:spcBef>
                          <a:spcPct val="60000"/>
                        </a:spcBef>
                        <a:spcAft>
                          <a:spcPct val="0"/>
                        </a:spcAft>
                        <a:buClr>
                          <a:schemeClr val="hlink"/>
                        </a:buClr>
                        <a:buSzTx/>
                        <a:buFontTx/>
                        <a:buChar char="-"/>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Spécialisation</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 intégration, action collective </a:t>
                      </a:r>
                      <a:endPar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endParaRPr>
                    </a:p>
                    <a:p>
                      <a:pPr marL="285750" marR="0" lvl="0" indent="-285750" algn="just" defTabSz="457200" rtl="0" eaLnBrk="1" fontAlgn="base" latinLnBrk="0" hangingPunct="1">
                        <a:lnSpc>
                          <a:spcPct val="115000"/>
                        </a:lnSpc>
                        <a:spcBef>
                          <a:spcPct val="60000"/>
                        </a:spcBef>
                        <a:spcAft>
                          <a:spcPct val="0"/>
                        </a:spcAft>
                        <a:buClr>
                          <a:schemeClr val="hlink"/>
                        </a:buClr>
                        <a:buSzTx/>
                        <a:buFontTx/>
                        <a:buChar char="-"/>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Mode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de coordination, flexibilité, modalités d’organisation du </a:t>
                      </a: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travail</a:t>
                      </a:r>
                    </a:p>
                    <a:p>
                      <a:pPr marL="285750" marR="0" lvl="0" indent="-285750" algn="just" defTabSz="457200" rtl="0" eaLnBrk="1" fontAlgn="base" latinLnBrk="0" hangingPunct="1">
                        <a:lnSpc>
                          <a:spcPct val="115000"/>
                        </a:lnSpc>
                        <a:spcBef>
                          <a:spcPct val="60000"/>
                        </a:spcBef>
                        <a:spcAft>
                          <a:spcPct val="0"/>
                        </a:spcAft>
                        <a:buClr>
                          <a:schemeClr val="hlink"/>
                        </a:buClr>
                        <a:buSzTx/>
                        <a:buFontTx/>
                        <a:buChar char="-"/>
                        <a:tabLst>
                          <a:tab pos="1889125" algn="l"/>
                        </a:tabLst>
                      </a:pPr>
                      <a:r>
                        <a:rPr kumimoji="0" lang="fr-FR" altLang="fr-FR" sz="1300" b="0" i="0" u="none" strike="noStrike" cap="none" normalizeH="0" baseline="0" dirty="0" smtClean="0">
                          <a:ln>
                            <a:noFill/>
                          </a:ln>
                          <a:solidFill>
                            <a:schemeClr val="tx1"/>
                          </a:solidFill>
                          <a:effectLst/>
                          <a:latin typeface="Calibri" charset="0"/>
                          <a:ea typeface="Calibri" charset="0"/>
                          <a:cs typeface="Times New Roman" charset="0"/>
                        </a:rPr>
                        <a:t>Composantes </a:t>
                      </a:r>
                      <a:r>
                        <a:rPr kumimoji="0" lang="fr-FR" altLang="fr-FR" sz="1300" b="0" i="0" u="none" strike="noStrike" cap="none" normalizeH="0" baseline="0" dirty="0">
                          <a:ln>
                            <a:noFill/>
                          </a:ln>
                          <a:solidFill>
                            <a:schemeClr val="tx1"/>
                          </a:solidFill>
                          <a:effectLst/>
                          <a:latin typeface="Calibri" charset="0"/>
                          <a:ea typeface="Calibri" charset="0"/>
                          <a:cs typeface="Times New Roman" charset="0"/>
                        </a:rPr>
                        <a:t>et rôles du système d’information, opportunités et risques liés au système d’information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bl>
          </a:graphicData>
        </a:graphic>
      </p:graphicFrame>
    </p:spTree>
    <p:extLst>
      <p:ext uri="{BB962C8B-B14F-4D97-AF65-F5344CB8AC3E}">
        <p14:creationId xmlns:p14="http://schemas.microsoft.com/office/powerpoint/2010/main" val="148967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re 1"/>
          <p:cNvSpPr>
            <a:spLocks noGrp="1"/>
          </p:cNvSpPr>
          <p:nvPr>
            <p:ph type="title"/>
          </p:nvPr>
        </p:nvSpPr>
        <p:spPr>
          <a:xfrm>
            <a:off x="776149" y="188913"/>
            <a:ext cx="10807280" cy="1116253"/>
          </a:xfrm>
        </p:spPr>
        <p:txBody>
          <a:bodyPr>
            <a:normAutofit/>
          </a:bodyPr>
          <a:lstStyle/>
          <a:p>
            <a:pPr algn="ctr"/>
            <a:r>
              <a:rPr lang="fr-FR" altLang="fr-FR" sz="2800" dirty="0">
                <a:solidFill>
                  <a:schemeClr val="tx1"/>
                </a:solidFill>
                <a:latin typeface="Arial" charset="0"/>
                <a:ea typeface="ＭＳ Ｐゴシック" charset="-128"/>
                <a:cs typeface="Arial" charset="0"/>
              </a:rPr>
              <a:t>   </a:t>
            </a:r>
            <a:r>
              <a:rPr lang="fr-FR" altLang="fr-FR" sz="2800" b="1" dirty="0" smtClean="0">
                <a:solidFill>
                  <a:srgbClr val="0070C0"/>
                </a:solidFill>
                <a:latin typeface="Calibri" charset="0"/>
                <a:cs typeface="Calibri" charset="0"/>
              </a:rPr>
              <a:t>Comment le numérique transforme-t-il l’environnement </a:t>
            </a:r>
            <a:br>
              <a:rPr lang="fr-FR" altLang="fr-FR" sz="2800" b="1" dirty="0" smtClean="0">
                <a:solidFill>
                  <a:srgbClr val="0070C0"/>
                </a:solidFill>
                <a:latin typeface="Calibri" charset="0"/>
                <a:cs typeface="Calibri" charset="0"/>
              </a:rPr>
            </a:br>
            <a:r>
              <a:rPr lang="fr-FR" altLang="fr-FR" sz="2800" b="1" dirty="0" smtClean="0">
                <a:solidFill>
                  <a:srgbClr val="0070C0"/>
                </a:solidFill>
                <a:latin typeface="Calibri" charset="0"/>
                <a:cs typeface="Calibri" charset="0"/>
              </a:rPr>
              <a:t>des entreprises ?</a:t>
            </a:r>
            <a:endParaRPr lang="fr-FR" altLang="fr-FR" sz="2800" b="1" dirty="0">
              <a:solidFill>
                <a:srgbClr val="0070C0"/>
              </a:solidFill>
              <a:latin typeface="Calibri" charset="0"/>
              <a:ea typeface="ＭＳ Ｐゴシック" charset="-128"/>
              <a:cs typeface="Arial" charset="0"/>
            </a:endParaRPr>
          </a:p>
        </p:txBody>
      </p:sp>
      <p:sp>
        <p:nvSpPr>
          <p:cNvPr id="184322" name="Espace réservé du texte 2"/>
          <p:cNvSpPr>
            <a:spLocks noGrp="1"/>
          </p:cNvSpPr>
          <p:nvPr>
            <p:ph type="body" sz="quarter" idx="13"/>
          </p:nvPr>
        </p:nvSpPr>
        <p:spPr>
          <a:xfrm>
            <a:off x="870227" y="1387474"/>
            <a:ext cx="10713201" cy="5265573"/>
          </a:xfrm>
        </p:spPr>
        <p:txBody>
          <a:bodyPr>
            <a:noAutofit/>
          </a:bodyPr>
          <a:lstStyle/>
          <a:p>
            <a:pPr marL="0" indent="0">
              <a:buNone/>
            </a:pPr>
            <a:r>
              <a:rPr lang="fr-FR" altLang="fr-FR" sz="1800" b="1" dirty="0" smtClean="0">
                <a:solidFill>
                  <a:srgbClr val="FF0000"/>
                </a:solidFill>
                <a:latin typeface="Calibri" charset="0"/>
                <a:cs typeface="Calibri" charset="0"/>
              </a:rPr>
              <a:t>Problématisation : </a:t>
            </a:r>
            <a:endParaRPr lang="fr-FR" altLang="fr-FR" sz="1800" b="1" dirty="0">
              <a:solidFill>
                <a:srgbClr val="FF0000"/>
              </a:solidFill>
              <a:latin typeface="Calibri" charset="0"/>
              <a:cs typeface="Calibri" charset="0"/>
            </a:endParaRPr>
          </a:p>
          <a:p>
            <a:pPr marL="0" indent="0" algn="just">
              <a:buNone/>
            </a:pPr>
            <a:r>
              <a:rPr lang="fr-FR" altLang="fr-FR" sz="1800" dirty="0">
                <a:latin typeface="Calibri" charset="0"/>
                <a:cs typeface="Calibri" charset="0"/>
              </a:rPr>
              <a:t>Montrer comment le numérique affecte l’environnement économique de l’entreprise , les relations d’échange et les modèles de production et de consommation et modifie les relations entre l’entreprise et ses partenaires </a:t>
            </a:r>
            <a:r>
              <a:rPr lang="fr-FR" altLang="fr-FR" sz="1800" dirty="0" smtClean="0">
                <a:latin typeface="Calibri" charset="0"/>
                <a:cs typeface="Calibri" charset="0"/>
              </a:rPr>
              <a:t>.</a:t>
            </a:r>
          </a:p>
          <a:p>
            <a:pPr marL="0" indent="0" algn="just">
              <a:buNone/>
            </a:pPr>
            <a:r>
              <a:rPr lang="fr-FR" altLang="fr-FR" sz="1800" i="1" dirty="0" smtClean="0">
                <a:latin typeface="Calibri" charset="0"/>
                <a:cs typeface="Calibri" charset="0"/>
              </a:rPr>
              <a:t> </a:t>
            </a:r>
            <a:endParaRPr lang="fr-FR" altLang="fr-FR" sz="1800" i="1" dirty="0">
              <a:solidFill>
                <a:srgbClr val="FF0000"/>
              </a:solidFill>
              <a:latin typeface="Calibri" charset="0"/>
              <a:cs typeface="Calibri" charset="0"/>
            </a:endParaRPr>
          </a:p>
          <a:p>
            <a:pPr marL="0" indent="0" algn="just">
              <a:spcBef>
                <a:spcPct val="0"/>
              </a:spcBef>
              <a:spcAft>
                <a:spcPct val="0"/>
              </a:spcAft>
              <a:buNone/>
            </a:pPr>
            <a:r>
              <a:rPr lang="fr-FR" altLang="fr-FR" sz="1800" b="1" dirty="0">
                <a:solidFill>
                  <a:srgbClr val="FF0000"/>
                </a:solidFill>
                <a:latin typeface="Calibri" charset="0"/>
                <a:cs typeface="Calibri" charset="0"/>
              </a:rPr>
              <a:t>Apports scientifiques et limites des </a:t>
            </a:r>
            <a:r>
              <a:rPr lang="fr-FR" altLang="fr-FR" sz="1800" b="1" dirty="0" smtClean="0">
                <a:solidFill>
                  <a:srgbClr val="FF0000"/>
                </a:solidFill>
                <a:latin typeface="Calibri" charset="0"/>
                <a:cs typeface="Calibri" charset="0"/>
              </a:rPr>
              <a:t>savoirs : </a:t>
            </a:r>
            <a:endParaRPr lang="fr-FR" altLang="fr-FR" sz="1800" b="1" dirty="0">
              <a:solidFill>
                <a:srgbClr val="FF0000"/>
              </a:solidFill>
              <a:latin typeface="Calibri" charset="0"/>
              <a:cs typeface="Calibri" charset="0"/>
            </a:endParaRPr>
          </a:p>
          <a:p>
            <a:pPr marL="0" indent="0">
              <a:spcBef>
                <a:spcPct val="0"/>
              </a:spcBef>
              <a:spcAft>
                <a:spcPct val="0"/>
              </a:spcAft>
              <a:buNone/>
            </a:pPr>
            <a:endParaRPr lang="fr-FR" altLang="fr-FR" sz="1800" dirty="0" smtClean="0">
              <a:latin typeface="Calibri" charset="0"/>
              <a:cs typeface="Calibri" charset="0"/>
            </a:endParaRPr>
          </a:p>
          <a:p>
            <a:pPr marL="0" indent="0">
              <a:spcBef>
                <a:spcPct val="0"/>
              </a:spcBef>
              <a:spcAft>
                <a:spcPct val="0"/>
              </a:spcAft>
              <a:buNone/>
            </a:pPr>
            <a:r>
              <a:rPr lang="fr-FR" altLang="fr-FR" sz="1800" dirty="0" smtClean="0">
                <a:latin typeface="Calibri" charset="0"/>
                <a:cs typeface="Calibri" charset="0"/>
              </a:rPr>
              <a:t>1 </a:t>
            </a:r>
            <a:r>
              <a:rPr lang="fr-FR" altLang="fr-FR" sz="1800" dirty="0">
                <a:latin typeface="Calibri" charset="0"/>
                <a:cs typeface="Calibri" charset="0"/>
              </a:rPr>
              <a:t>– comment le numérique affecte-t-il l’environnement de l’entreprise ?</a:t>
            </a:r>
          </a:p>
          <a:p>
            <a:pPr lvl="1">
              <a:spcBef>
                <a:spcPct val="0"/>
              </a:spcBef>
            </a:pPr>
            <a:r>
              <a:rPr lang="fr-FR" altLang="fr-FR" sz="1800" dirty="0">
                <a:latin typeface="Calibri" charset="0"/>
                <a:cs typeface="Calibri" charset="0"/>
              </a:rPr>
              <a:t>désintermédiation/ </a:t>
            </a:r>
            <a:r>
              <a:rPr lang="fr-FR" altLang="fr-FR" sz="1800" dirty="0" err="1">
                <a:latin typeface="Calibri" charset="0"/>
                <a:cs typeface="Calibri" charset="0"/>
              </a:rPr>
              <a:t>réintermédiation</a:t>
            </a:r>
            <a:r>
              <a:rPr lang="fr-FR" altLang="fr-FR" sz="1800" dirty="0">
                <a:latin typeface="Calibri" charset="0"/>
                <a:cs typeface="Calibri" charset="0"/>
              </a:rPr>
              <a:t>  : </a:t>
            </a:r>
            <a:r>
              <a:rPr lang="fr-FR" altLang="fr-FR" sz="1800" i="1" dirty="0">
                <a:latin typeface="Calibri" charset="0"/>
                <a:ea typeface="ＭＳ Ｐゴシック" charset="-128"/>
                <a:cs typeface="Arial" charset="0"/>
              </a:rPr>
              <a:t>Places de marché, Relations d’échange B to B, B to C, C to C</a:t>
            </a:r>
            <a:endParaRPr lang="fr-FR" altLang="fr-FR" sz="1800" i="1" dirty="0">
              <a:latin typeface="Calibri" charset="0"/>
              <a:cs typeface="Calibri" charset="0"/>
            </a:endParaRPr>
          </a:p>
          <a:p>
            <a:pPr lvl="1">
              <a:spcBef>
                <a:spcPct val="0"/>
              </a:spcBef>
            </a:pPr>
            <a:r>
              <a:rPr lang="fr-FR" altLang="fr-FR" sz="1800" dirty="0">
                <a:latin typeface="Calibri" charset="0"/>
                <a:cs typeface="Calibri" charset="0"/>
              </a:rPr>
              <a:t>Phénomènes spéculatifs</a:t>
            </a:r>
          </a:p>
          <a:p>
            <a:pPr marL="0" indent="0">
              <a:spcBef>
                <a:spcPct val="0"/>
              </a:spcBef>
              <a:spcAft>
                <a:spcPct val="0"/>
              </a:spcAft>
              <a:buNone/>
            </a:pPr>
            <a:r>
              <a:rPr lang="fr-FR" altLang="fr-FR" sz="1800" dirty="0">
                <a:latin typeface="Calibri" charset="0"/>
                <a:cs typeface="Calibri" charset="0"/>
              </a:rPr>
              <a:t>2 – quelles sont les modalités de fonctionnement d’une économie numérique ?</a:t>
            </a:r>
          </a:p>
          <a:p>
            <a:pPr lvl="1">
              <a:spcBef>
                <a:spcPct val="0"/>
              </a:spcBef>
            </a:pPr>
            <a:r>
              <a:rPr lang="fr-FR" altLang="fr-FR" sz="1800" dirty="0">
                <a:latin typeface="Calibri" charset="0"/>
                <a:cs typeface="Calibri" charset="0"/>
              </a:rPr>
              <a:t>Place de marché, externalités de réseau, é</a:t>
            </a:r>
            <a:r>
              <a:rPr lang="fr-FR" altLang="fr-FR" sz="1800" dirty="0">
                <a:latin typeface="Calibri" charset="0"/>
                <a:ea typeface="ＭＳ Ｐゴシック" charset="-128"/>
                <a:cs typeface="Calibri" charset="0"/>
              </a:rPr>
              <a:t>volution des modèles économiques: </a:t>
            </a:r>
            <a:r>
              <a:rPr lang="fr-FR" altLang="fr-FR" sz="1800" i="1" dirty="0">
                <a:latin typeface="Calibri" charset="0"/>
                <a:ea typeface="ＭＳ Ｐゴシック" charset="-128"/>
                <a:cs typeface="Calibri" charset="0"/>
              </a:rPr>
              <a:t>relations marchandes, non marchandes, é</a:t>
            </a:r>
            <a:r>
              <a:rPr lang="fr-FR" altLang="fr-FR" sz="1800" i="1" dirty="0">
                <a:latin typeface="Calibri" charset="0"/>
                <a:cs typeface="Calibri" charset="0"/>
              </a:rPr>
              <a:t>conomie collaborative</a:t>
            </a:r>
          </a:p>
          <a:p>
            <a:pPr marL="0" indent="0">
              <a:spcBef>
                <a:spcPct val="0"/>
              </a:spcBef>
              <a:spcAft>
                <a:spcPct val="0"/>
              </a:spcAft>
              <a:buNone/>
            </a:pPr>
            <a:r>
              <a:rPr lang="fr-FR" altLang="fr-FR" sz="1800" dirty="0">
                <a:latin typeface="Calibri" charset="0"/>
                <a:cs typeface="Calibri" charset="0"/>
              </a:rPr>
              <a:t>3 – quels sont les impacts sur les décisions de l’entreprise ?</a:t>
            </a:r>
          </a:p>
          <a:p>
            <a:pPr lvl="1">
              <a:spcBef>
                <a:spcPct val="0"/>
              </a:spcBef>
            </a:pPr>
            <a:r>
              <a:rPr lang="fr-FR" altLang="fr-FR" sz="1800" dirty="0">
                <a:latin typeface="Calibri" charset="0"/>
                <a:cs typeface="Calibri" charset="0"/>
              </a:rPr>
              <a:t>Usage vs propriété</a:t>
            </a:r>
          </a:p>
          <a:p>
            <a:pPr lvl="1">
              <a:spcBef>
                <a:spcPct val="0"/>
              </a:spcBef>
            </a:pPr>
            <a:r>
              <a:rPr lang="fr-FR" altLang="fr-FR" sz="1800" dirty="0">
                <a:latin typeface="Calibri" charset="0"/>
                <a:cs typeface="Calibri" charset="0"/>
              </a:rPr>
              <a:t>Impact sur le statut des travailleurs,  substitution du numérique au travail, …</a:t>
            </a:r>
          </a:p>
          <a:p>
            <a:pPr marL="0" indent="0">
              <a:buNone/>
            </a:pPr>
            <a:r>
              <a:rPr lang="fr-FR" altLang="fr-FR" sz="1800" b="1" dirty="0">
                <a:solidFill>
                  <a:srgbClr val="FF0000"/>
                </a:solidFill>
                <a:latin typeface="Calibri" charset="0"/>
                <a:cs typeface="Calibri" charset="0"/>
              </a:rPr>
              <a:t>Ressources pour la </a:t>
            </a:r>
            <a:r>
              <a:rPr lang="fr-FR" altLang="fr-FR" sz="1800" b="1" dirty="0" smtClean="0">
                <a:solidFill>
                  <a:srgbClr val="FF0000"/>
                </a:solidFill>
                <a:latin typeface="Calibri" charset="0"/>
                <a:cs typeface="Calibri" charset="0"/>
              </a:rPr>
              <a:t>classe :</a:t>
            </a:r>
            <a:endParaRPr lang="fr-FR" altLang="fr-FR" sz="1800" b="1" dirty="0">
              <a:solidFill>
                <a:srgbClr val="FF0000"/>
              </a:solidFill>
              <a:latin typeface="Calibri" charset="0"/>
              <a:cs typeface="Calibri" charset="0"/>
            </a:endParaRPr>
          </a:p>
          <a:p>
            <a:pPr marL="0" indent="0">
              <a:buNone/>
            </a:pPr>
            <a:r>
              <a:rPr lang="fr-FR" altLang="fr-FR" sz="1800" dirty="0" smtClean="0">
                <a:latin typeface="Calibri" charset="0"/>
                <a:cs typeface="Calibri" charset="0"/>
              </a:rPr>
              <a:t>	une </a:t>
            </a:r>
            <a:r>
              <a:rPr lang="fr-FR" altLang="fr-FR" sz="1800" dirty="0">
                <a:latin typeface="Calibri" charset="0"/>
                <a:cs typeface="Calibri" charset="0"/>
              </a:rPr>
              <a:t>documentation décrivant les différents acteurs d’une plateforme, leurs relations, le modèle </a:t>
            </a:r>
            <a:r>
              <a:rPr lang="fr-FR" altLang="fr-FR" sz="1800" dirty="0" smtClean="0">
                <a:latin typeface="Calibri" charset="0"/>
                <a:cs typeface="Calibri" charset="0"/>
              </a:rPr>
              <a:t>	économique </a:t>
            </a:r>
            <a:r>
              <a:rPr lang="fr-FR" altLang="fr-FR" sz="1800" dirty="0">
                <a:latin typeface="Calibri" charset="0"/>
                <a:cs typeface="Calibri" charset="0"/>
              </a:rPr>
              <a:t>mis en œuvre. Documentation officielle (France Stratégie, …)</a:t>
            </a:r>
          </a:p>
          <a:p>
            <a:pPr marL="0" indent="0">
              <a:buNone/>
            </a:pPr>
            <a:r>
              <a:rPr lang="fr-FR" altLang="fr-FR" sz="1800" dirty="0">
                <a:latin typeface="Calibri" charset="0"/>
                <a:cs typeface="Calibri" charset="0"/>
              </a:rPr>
              <a:t> </a:t>
            </a:r>
          </a:p>
        </p:txBody>
      </p:sp>
    </p:spTree>
    <p:extLst>
      <p:ext uri="{BB962C8B-B14F-4D97-AF65-F5344CB8AC3E}">
        <p14:creationId xmlns:p14="http://schemas.microsoft.com/office/powerpoint/2010/main" val="860027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950" y="131764"/>
            <a:ext cx="9813816" cy="993775"/>
          </a:xfrm>
        </p:spPr>
        <p:txBody>
          <a:bodyPr>
            <a:normAutofit fontScale="90000"/>
          </a:bodyPr>
          <a:lstStyle/>
          <a:p>
            <a:pPr algn="ctr">
              <a:defRPr/>
            </a:pPr>
            <a:r>
              <a:rPr lang="fr-FR" sz="2800" dirty="0"/>
              <a:t/>
            </a:r>
            <a:br>
              <a:rPr lang="fr-FR" sz="2800" dirty="0"/>
            </a:br>
            <a:r>
              <a:rPr lang="fr-FR" sz="2800" dirty="0"/>
              <a:t/>
            </a:r>
            <a:br>
              <a:rPr lang="fr-FR" sz="2800" dirty="0"/>
            </a:br>
            <a:r>
              <a:rPr lang="fr-FR" sz="2700" b="1" dirty="0">
                <a:solidFill>
                  <a:srgbClr val="0070C0"/>
                </a:solidFill>
              </a:rPr>
              <a:t>Dans quelle mesure le droit intègre-t-il les questions liées au développement du numérique ?</a:t>
            </a:r>
            <a:br>
              <a:rPr lang="fr-FR" sz="2700" b="1" dirty="0">
                <a:solidFill>
                  <a:srgbClr val="0070C0"/>
                </a:solidFill>
              </a:rPr>
            </a:br>
            <a:r>
              <a:rPr lang="fr-FR" sz="2700" b="1" dirty="0">
                <a:solidFill>
                  <a:srgbClr val="0070C0"/>
                </a:solidFill>
              </a:rPr>
              <a:t/>
            </a:r>
            <a:br>
              <a:rPr lang="fr-FR" sz="2700" b="1" dirty="0">
                <a:solidFill>
                  <a:srgbClr val="0070C0"/>
                </a:solidFill>
              </a:rPr>
            </a:br>
            <a:endParaRPr lang="fr-FR" sz="2700" b="1" dirty="0">
              <a:solidFill>
                <a:srgbClr val="0070C0"/>
              </a:solidFill>
            </a:endParaRPr>
          </a:p>
        </p:txBody>
      </p:sp>
      <p:sp>
        <p:nvSpPr>
          <p:cNvPr id="185346" name="Espace réservé du texte 2"/>
          <p:cNvSpPr>
            <a:spLocks noGrp="1"/>
          </p:cNvSpPr>
          <p:nvPr>
            <p:ph type="body" sz="quarter" idx="13"/>
          </p:nvPr>
        </p:nvSpPr>
        <p:spPr>
          <a:xfrm>
            <a:off x="776149" y="773037"/>
            <a:ext cx="11007197" cy="5990897"/>
          </a:xfrm>
        </p:spPr>
        <p:txBody>
          <a:bodyPr>
            <a:noAutofit/>
          </a:bodyPr>
          <a:lstStyle/>
          <a:p>
            <a:pPr marL="0" indent="0">
              <a:spcBef>
                <a:spcPct val="0"/>
              </a:spcBef>
              <a:spcAft>
                <a:spcPct val="0"/>
              </a:spcAft>
              <a:buNone/>
            </a:pPr>
            <a:r>
              <a:rPr lang="fr-FR" altLang="fr-FR" sz="2000" b="1" dirty="0" smtClean="0">
                <a:solidFill>
                  <a:srgbClr val="FF0000"/>
                </a:solidFill>
                <a:latin typeface="Calibri" charset="0"/>
                <a:cs typeface="Calibri" charset="0"/>
              </a:rPr>
              <a:t>Problématisation : </a:t>
            </a:r>
            <a:endParaRPr lang="fr-FR" altLang="fr-FR" sz="2000" b="1" dirty="0">
              <a:solidFill>
                <a:srgbClr val="FF0000"/>
              </a:solidFill>
              <a:latin typeface="Calibri" charset="0"/>
              <a:cs typeface="Calibri" charset="0"/>
            </a:endParaRPr>
          </a:p>
          <a:p>
            <a:pPr algn="just">
              <a:spcBef>
                <a:spcPct val="0"/>
              </a:spcBef>
              <a:spcAft>
                <a:spcPct val="0"/>
              </a:spcAft>
            </a:pPr>
            <a:r>
              <a:rPr lang="fr-FR" altLang="fr-FR" sz="2000" dirty="0">
                <a:latin typeface="Calibri" charset="0"/>
                <a:cs typeface="Calibri" charset="0"/>
              </a:rPr>
              <a:t>Montrer que l’essor du numérique suscite la remise en question de certains droits et nécessite des adaptations de la règle de droit. </a:t>
            </a:r>
            <a:endParaRPr lang="fr-FR" altLang="fr-FR" sz="2000" dirty="0" smtClean="0">
              <a:latin typeface="Calibri" charset="0"/>
              <a:cs typeface="Calibri" charset="0"/>
            </a:endParaRPr>
          </a:p>
          <a:p>
            <a:pPr marL="0" indent="0" algn="just">
              <a:spcBef>
                <a:spcPct val="0"/>
              </a:spcBef>
              <a:spcAft>
                <a:spcPct val="0"/>
              </a:spcAft>
              <a:buNone/>
            </a:pPr>
            <a:r>
              <a:rPr lang="fr-FR" altLang="fr-FR" sz="2000" dirty="0" smtClean="0">
                <a:latin typeface="Calibri" charset="0"/>
                <a:cs typeface="Calibri" charset="0"/>
              </a:rPr>
              <a:t>	Le </a:t>
            </a:r>
            <a:r>
              <a:rPr lang="fr-FR" altLang="fr-FR" sz="2000" dirty="0">
                <a:latin typeface="Calibri" charset="0"/>
                <a:cs typeface="Calibri" charset="0"/>
              </a:rPr>
              <a:t>droit de la propriété intellectuelle joue un rôle structurant permettant de protéger les </a:t>
            </a:r>
            <a:r>
              <a:rPr lang="fr-FR" altLang="fr-FR" sz="2000" dirty="0" smtClean="0">
                <a:latin typeface="Calibri" charset="0"/>
                <a:cs typeface="Calibri" charset="0"/>
              </a:rPr>
              <a:t>	actifs </a:t>
            </a:r>
            <a:r>
              <a:rPr lang="fr-FR" altLang="fr-FR" sz="2000" dirty="0">
                <a:latin typeface="Calibri" charset="0"/>
                <a:cs typeface="Calibri" charset="0"/>
              </a:rPr>
              <a:t>immatériels de l’entreprise. </a:t>
            </a:r>
            <a:endParaRPr lang="fr-FR" altLang="fr-FR" sz="2000" dirty="0" smtClean="0">
              <a:latin typeface="Calibri" charset="0"/>
              <a:cs typeface="Calibri" charset="0"/>
            </a:endParaRPr>
          </a:p>
          <a:p>
            <a:pPr marL="0" indent="0" algn="just">
              <a:spcBef>
                <a:spcPct val="0"/>
              </a:spcBef>
              <a:spcAft>
                <a:spcPct val="0"/>
              </a:spcAft>
              <a:buNone/>
            </a:pPr>
            <a:r>
              <a:rPr lang="fr-FR" altLang="fr-FR" sz="2000" dirty="0" smtClean="0">
                <a:latin typeface="Calibri" charset="0"/>
                <a:cs typeface="Calibri" charset="0"/>
              </a:rPr>
              <a:t>	L’explosion </a:t>
            </a:r>
            <a:r>
              <a:rPr lang="fr-FR" altLang="fr-FR" sz="2000" dirty="0">
                <a:latin typeface="Calibri" charset="0"/>
                <a:cs typeface="Calibri" charset="0"/>
              </a:rPr>
              <a:t>des usages des données personnelles et des risques associés conduit à en </a:t>
            </a:r>
            <a:r>
              <a:rPr lang="fr-FR" altLang="fr-FR" sz="2000" dirty="0" smtClean="0">
                <a:latin typeface="Calibri" charset="0"/>
                <a:cs typeface="Calibri" charset="0"/>
              </a:rPr>
              <a:t>	repenser </a:t>
            </a:r>
            <a:r>
              <a:rPr lang="fr-FR" altLang="fr-FR" sz="2000" dirty="0">
                <a:latin typeface="Calibri" charset="0"/>
                <a:cs typeface="Calibri" charset="0"/>
              </a:rPr>
              <a:t>la protection ainsi que celle des personnes. </a:t>
            </a:r>
            <a:endParaRPr lang="fr-FR" altLang="fr-FR" sz="2000" dirty="0" smtClean="0">
              <a:latin typeface="Calibri" charset="0"/>
              <a:cs typeface="Calibri" charset="0"/>
            </a:endParaRPr>
          </a:p>
          <a:p>
            <a:pPr algn="just">
              <a:spcBef>
                <a:spcPct val="0"/>
              </a:spcBef>
              <a:spcAft>
                <a:spcPct val="0"/>
              </a:spcAft>
            </a:pPr>
            <a:r>
              <a:rPr lang="fr-FR" altLang="fr-FR" sz="2000" dirty="0" smtClean="0">
                <a:latin typeface="Calibri" charset="0"/>
                <a:cs typeface="Calibri" charset="0"/>
              </a:rPr>
              <a:t>Mettre </a:t>
            </a:r>
            <a:r>
              <a:rPr lang="fr-FR" altLang="fr-FR" sz="2000" dirty="0">
                <a:latin typeface="Calibri" charset="0"/>
                <a:cs typeface="Calibri" charset="0"/>
              </a:rPr>
              <a:t>en évidence l’adaptation des contrats aux besoins en services numériques. </a:t>
            </a:r>
            <a:endParaRPr lang="fr-FR" altLang="fr-FR" sz="2000" dirty="0" smtClean="0">
              <a:latin typeface="Calibri" charset="0"/>
              <a:cs typeface="Calibri" charset="0"/>
            </a:endParaRPr>
          </a:p>
          <a:p>
            <a:pPr marL="0" indent="0">
              <a:spcBef>
                <a:spcPct val="0"/>
              </a:spcBef>
              <a:spcAft>
                <a:spcPct val="0"/>
              </a:spcAft>
              <a:buNone/>
            </a:pPr>
            <a:endParaRPr lang="fr-FR" altLang="fr-FR" sz="1000" dirty="0">
              <a:solidFill>
                <a:srgbClr val="FF0000"/>
              </a:solidFill>
              <a:latin typeface="Calibri" charset="0"/>
              <a:cs typeface="Calibri" charset="0"/>
            </a:endParaRPr>
          </a:p>
          <a:p>
            <a:pPr marL="0" indent="0">
              <a:spcBef>
                <a:spcPct val="0"/>
              </a:spcBef>
              <a:spcAft>
                <a:spcPct val="0"/>
              </a:spcAft>
              <a:buNone/>
            </a:pPr>
            <a:r>
              <a:rPr lang="fr-FR" altLang="fr-FR" sz="2000" b="1" dirty="0">
                <a:solidFill>
                  <a:srgbClr val="FF0000"/>
                </a:solidFill>
                <a:latin typeface="Calibri" charset="0"/>
                <a:cs typeface="Calibri" charset="0"/>
              </a:rPr>
              <a:t>Apports scientifiques et limites des </a:t>
            </a:r>
            <a:r>
              <a:rPr lang="fr-FR" altLang="fr-FR" sz="2000" b="1" dirty="0" smtClean="0">
                <a:solidFill>
                  <a:srgbClr val="FF0000"/>
                </a:solidFill>
                <a:latin typeface="Calibri" charset="0"/>
                <a:cs typeface="Calibri" charset="0"/>
              </a:rPr>
              <a:t>savoirs :</a:t>
            </a:r>
            <a:endParaRPr lang="fr-FR" altLang="fr-FR" sz="2000" b="1" dirty="0">
              <a:solidFill>
                <a:srgbClr val="FF0000"/>
              </a:solidFill>
              <a:latin typeface="Calibri" charset="0"/>
              <a:cs typeface="Calibri" charset="0"/>
            </a:endParaRPr>
          </a:p>
          <a:p>
            <a:pPr marL="0" indent="0" algn="just">
              <a:spcBef>
                <a:spcPct val="0"/>
              </a:spcBef>
              <a:spcAft>
                <a:spcPct val="0"/>
              </a:spcAft>
              <a:buClrTx/>
              <a:buNone/>
            </a:pPr>
            <a:r>
              <a:rPr lang="fr-FR" altLang="fr-FR" sz="2000" dirty="0" smtClean="0">
                <a:latin typeface="Calibri" charset="0"/>
                <a:ea typeface="ＭＳ Ｐゴシック" charset="-128"/>
                <a:cs typeface="Arial" charset="0"/>
              </a:rPr>
              <a:t>- Protection </a:t>
            </a:r>
            <a:r>
              <a:rPr lang="fr-FR" altLang="fr-FR" sz="2000" dirty="0">
                <a:latin typeface="Calibri" charset="0"/>
                <a:ea typeface="ＭＳ Ｐゴシック" charset="-128"/>
                <a:cs typeface="Arial" charset="0"/>
              </a:rPr>
              <a:t>des actifs </a:t>
            </a:r>
            <a:r>
              <a:rPr lang="fr-FR" altLang="fr-FR" sz="2000" dirty="0" smtClean="0">
                <a:latin typeface="Calibri" charset="0"/>
                <a:ea typeface="ＭＳ Ｐゴシック" charset="-128"/>
                <a:cs typeface="Arial" charset="0"/>
              </a:rPr>
              <a:t>immatériels : </a:t>
            </a:r>
            <a:r>
              <a:rPr lang="fr-FR" altLang="fr-FR" sz="2000" i="1" dirty="0">
                <a:latin typeface="Calibri" charset="0"/>
                <a:ea typeface="ＭＳ Ｐゴシック" charset="-128"/>
                <a:cs typeface="Arial" charset="0"/>
              </a:rPr>
              <a:t>droit </a:t>
            </a:r>
            <a:r>
              <a:rPr lang="fr-FR" altLang="fr-FR" sz="2000" i="1" dirty="0" smtClean="0">
                <a:latin typeface="Calibri" charset="0"/>
                <a:ea typeface="ＭＳ Ｐゴシック" charset="-128"/>
                <a:cs typeface="Arial" charset="0"/>
              </a:rPr>
              <a:t>d’auteurs, noms </a:t>
            </a:r>
            <a:r>
              <a:rPr lang="fr-FR" altLang="fr-FR" sz="2000" i="1" dirty="0">
                <a:latin typeface="Calibri" charset="0"/>
                <a:ea typeface="ＭＳ Ｐゴシック" charset="-128"/>
                <a:cs typeface="Arial" charset="0"/>
              </a:rPr>
              <a:t>de domaine, bases de données, logiciels, sites</a:t>
            </a:r>
          </a:p>
          <a:p>
            <a:pPr marL="0" indent="0" algn="just">
              <a:spcBef>
                <a:spcPct val="0"/>
              </a:spcBef>
              <a:spcAft>
                <a:spcPct val="0"/>
              </a:spcAft>
              <a:buClrTx/>
              <a:buNone/>
            </a:pPr>
            <a:r>
              <a:rPr lang="fr-FR" altLang="fr-FR" sz="2000" dirty="0" smtClean="0">
                <a:latin typeface="Calibri" charset="0"/>
                <a:ea typeface="ＭＳ Ｐゴシック" charset="-128"/>
                <a:cs typeface="Arial" charset="0"/>
              </a:rPr>
              <a:t>- Protection </a:t>
            </a:r>
            <a:r>
              <a:rPr lang="fr-FR" altLang="fr-FR" sz="2000" dirty="0">
                <a:latin typeface="Calibri" charset="0"/>
                <a:ea typeface="ＭＳ Ｐゴシック" charset="-128"/>
                <a:cs typeface="Arial" charset="0"/>
              </a:rPr>
              <a:t>de la personne: les données à caractère personnel </a:t>
            </a:r>
            <a:r>
              <a:rPr lang="fr-FR" altLang="fr-FR" sz="2000" i="1" dirty="0">
                <a:latin typeface="Calibri" charset="0"/>
                <a:ea typeface="ＭＳ Ｐゴシック" charset="-128"/>
                <a:cs typeface="Arial" charset="0"/>
              </a:rPr>
              <a:t>(CNIL RGPD)</a:t>
            </a:r>
            <a:r>
              <a:rPr lang="fr-FR" altLang="fr-FR" sz="2000" dirty="0">
                <a:latin typeface="Calibri" charset="0"/>
                <a:ea typeface="ＭＳ Ｐゴシック" charset="-128"/>
                <a:cs typeface="Arial" charset="0"/>
              </a:rPr>
              <a:t>, l’identité numérique, l’usage du numérique dans l’activité de travail </a:t>
            </a:r>
            <a:r>
              <a:rPr lang="fr-FR" altLang="fr-FR" sz="2000" i="1" dirty="0">
                <a:latin typeface="Calibri" charset="0"/>
                <a:ea typeface="ＭＳ Ｐゴシック" charset="-128"/>
                <a:cs typeface="Arial" charset="0"/>
              </a:rPr>
              <a:t>( contrôle des salariés)</a:t>
            </a:r>
            <a:r>
              <a:rPr lang="fr-FR" altLang="fr-FR" sz="2000" dirty="0">
                <a:latin typeface="Calibri" charset="0"/>
                <a:ea typeface="ＭＳ Ｐゴシック" charset="-128"/>
                <a:cs typeface="Arial" charset="0"/>
              </a:rPr>
              <a:t>.</a:t>
            </a:r>
          </a:p>
          <a:p>
            <a:pPr algn="just">
              <a:spcBef>
                <a:spcPct val="0"/>
              </a:spcBef>
              <a:spcAft>
                <a:spcPct val="0"/>
              </a:spcAft>
              <a:buClrTx/>
              <a:buFontTx/>
              <a:buChar char="-"/>
            </a:pPr>
            <a:r>
              <a:rPr lang="fr-FR" altLang="fr-FR" sz="2000" dirty="0" smtClean="0">
                <a:latin typeface="Calibri" charset="0"/>
                <a:ea typeface="ＭＳ Ｐゴシック" charset="-128"/>
                <a:cs typeface="Arial" charset="0"/>
              </a:rPr>
              <a:t>La </a:t>
            </a:r>
            <a:r>
              <a:rPr lang="fr-FR" altLang="fr-FR" sz="2000" dirty="0">
                <a:latin typeface="Calibri" charset="0"/>
                <a:ea typeface="ＭＳ Ｐゴシック" charset="-128"/>
                <a:cs typeface="Arial" charset="0"/>
              </a:rPr>
              <a:t>preuve électronique </a:t>
            </a:r>
            <a:r>
              <a:rPr lang="fr-FR" altLang="fr-FR" sz="2000" i="1" dirty="0">
                <a:latin typeface="Calibri" charset="0"/>
                <a:ea typeface="ＭＳ Ｐゴシック" charset="-128"/>
                <a:cs typeface="Arial" charset="0"/>
              </a:rPr>
              <a:t>(conditions </a:t>
            </a:r>
            <a:r>
              <a:rPr lang="fr-FR" altLang="fr-FR" sz="2000" i="1" dirty="0" smtClean="0">
                <a:latin typeface="Calibri" charset="0"/>
                <a:ea typeface="ＭＳ Ｐゴシック" charset="-128"/>
                <a:cs typeface="Arial" charset="0"/>
              </a:rPr>
              <a:t>)</a:t>
            </a:r>
          </a:p>
          <a:p>
            <a:pPr algn="just">
              <a:spcBef>
                <a:spcPct val="0"/>
              </a:spcBef>
              <a:spcAft>
                <a:spcPct val="0"/>
              </a:spcAft>
              <a:buClrTx/>
              <a:buFontTx/>
              <a:buChar char="-"/>
            </a:pPr>
            <a:r>
              <a:rPr lang="fr-FR" altLang="fr-FR" sz="2000" dirty="0" smtClean="0">
                <a:latin typeface="Calibri" charset="0"/>
                <a:ea typeface="ＭＳ Ｐゴシック" charset="-128"/>
                <a:cs typeface="Arial" charset="0"/>
              </a:rPr>
              <a:t>Le </a:t>
            </a:r>
            <a:r>
              <a:rPr lang="fr-FR" altLang="fr-FR" sz="2000" dirty="0">
                <a:latin typeface="Calibri" charset="0"/>
                <a:ea typeface="ＭＳ Ｐゴシック" charset="-128"/>
                <a:cs typeface="Arial" charset="0"/>
              </a:rPr>
              <a:t>contrat de vente électronique </a:t>
            </a:r>
            <a:r>
              <a:rPr lang="fr-FR" altLang="fr-FR" sz="2000" i="1" dirty="0">
                <a:latin typeface="Calibri" charset="0"/>
                <a:ea typeface="ＭＳ Ｐゴシック" charset="-128"/>
                <a:cs typeface="Arial" charset="0"/>
              </a:rPr>
              <a:t>(clauses obligatoires de protection du consommateur</a:t>
            </a:r>
            <a:r>
              <a:rPr lang="fr-FR" altLang="fr-FR" sz="2000" i="1" dirty="0" smtClean="0">
                <a:latin typeface="Calibri" charset="0"/>
                <a:ea typeface="ＭＳ Ｐゴシック" charset="-128"/>
                <a:cs typeface="Arial" charset="0"/>
              </a:rPr>
              <a:t>)</a:t>
            </a:r>
          </a:p>
          <a:p>
            <a:pPr algn="just">
              <a:spcBef>
                <a:spcPct val="0"/>
              </a:spcBef>
              <a:spcAft>
                <a:spcPct val="0"/>
              </a:spcAft>
              <a:buClrTx/>
              <a:buFontTx/>
              <a:buChar char="-"/>
            </a:pPr>
            <a:r>
              <a:rPr lang="fr-FR" altLang="fr-FR" sz="2000" dirty="0" smtClean="0">
                <a:latin typeface="Calibri" charset="0"/>
                <a:ea typeface="ＭＳ Ｐゴシック" charset="-128"/>
                <a:cs typeface="Arial" charset="0"/>
              </a:rPr>
              <a:t>Le </a:t>
            </a:r>
            <a:r>
              <a:rPr lang="fr-FR" altLang="fr-FR" sz="2000" dirty="0">
                <a:latin typeface="Calibri" charset="0"/>
                <a:ea typeface="ＭＳ Ｐゴシック" charset="-128"/>
                <a:cs typeface="Arial" charset="0"/>
              </a:rPr>
              <a:t>contrat de prestations de service numérique </a:t>
            </a:r>
            <a:r>
              <a:rPr lang="fr-FR" altLang="fr-FR" sz="2000" i="1" dirty="0">
                <a:latin typeface="Calibri" charset="0"/>
                <a:ea typeface="ＭＳ Ｐゴシック" charset="-128"/>
                <a:cs typeface="Arial" charset="0"/>
              </a:rPr>
              <a:t>(clauses spécifiques)</a:t>
            </a:r>
            <a:r>
              <a:rPr lang="fr-FR" altLang="fr-FR" sz="2000" dirty="0">
                <a:latin typeface="Calibri" charset="0"/>
                <a:ea typeface="ＭＳ Ｐゴシック" charset="-128"/>
                <a:cs typeface="Arial" charset="0"/>
              </a:rPr>
              <a:t>. </a:t>
            </a:r>
            <a:endParaRPr lang="fr-FR" altLang="fr-FR" sz="2000" dirty="0" smtClean="0">
              <a:latin typeface="Calibri" charset="0"/>
              <a:ea typeface="ＭＳ Ｐゴシック" charset="-128"/>
              <a:cs typeface="Arial" charset="0"/>
            </a:endParaRPr>
          </a:p>
          <a:p>
            <a:pPr algn="just">
              <a:spcBef>
                <a:spcPct val="0"/>
              </a:spcBef>
              <a:spcAft>
                <a:spcPct val="0"/>
              </a:spcAft>
              <a:buClrTx/>
              <a:buFontTx/>
              <a:buChar char="-"/>
            </a:pPr>
            <a:endParaRPr lang="fr-FR" altLang="fr-FR" sz="1000" b="1" dirty="0">
              <a:solidFill>
                <a:srgbClr val="FF0000"/>
              </a:solidFill>
              <a:latin typeface="Calibri" charset="0"/>
              <a:cs typeface="Calibri" charset="0"/>
            </a:endParaRPr>
          </a:p>
          <a:p>
            <a:pPr marL="0" indent="0" algn="just">
              <a:spcBef>
                <a:spcPct val="0"/>
              </a:spcBef>
              <a:spcAft>
                <a:spcPct val="0"/>
              </a:spcAft>
              <a:buClrTx/>
              <a:buNone/>
            </a:pPr>
            <a:r>
              <a:rPr lang="fr-FR" altLang="fr-FR" sz="2000" b="1" dirty="0" smtClean="0">
                <a:solidFill>
                  <a:srgbClr val="FF0000"/>
                </a:solidFill>
                <a:latin typeface="Calibri" charset="0"/>
                <a:cs typeface="Calibri" charset="0"/>
              </a:rPr>
              <a:t>Ressources pour la classe :</a:t>
            </a:r>
            <a:endParaRPr lang="fr-FR" altLang="fr-FR" sz="2000" b="1" dirty="0">
              <a:solidFill>
                <a:srgbClr val="FF0000"/>
              </a:solidFill>
              <a:latin typeface="Calibri" charset="0"/>
              <a:cs typeface="Calibri" charset="0"/>
            </a:endParaRPr>
          </a:p>
          <a:p>
            <a:pPr marL="0" indent="0">
              <a:spcBef>
                <a:spcPct val="0"/>
              </a:spcBef>
              <a:spcAft>
                <a:spcPct val="0"/>
              </a:spcAft>
              <a:buNone/>
            </a:pPr>
            <a:r>
              <a:rPr lang="fr-FR" altLang="fr-FR" sz="2000" dirty="0" smtClean="0">
                <a:latin typeface="Calibri" charset="0"/>
                <a:cs typeface="Calibri" charset="0"/>
              </a:rPr>
              <a:t>Un </a:t>
            </a:r>
            <a:r>
              <a:rPr lang="fr-FR" altLang="fr-FR" sz="2000" dirty="0">
                <a:latin typeface="Calibri" charset="0"/>
                <a:cs typeface="Calibri" charset="0"/>
              </a:rPr>
              <a:t>contexte présentant une entreprise confrontée à des problématiques juridiques, la jurisprudence, les analyses dans la presse spécialisée, des contrats. </a:t>
            </a:r>
            <a:endParaRPr lang="fr-FR" altLang="fr-FR" sz="2000" dirty="0" smtClean="0">
              <a:latin typeface="Calibri" charset="0"/>
              <a:cs typeface="Calibri" charset="0"/>
            </a:endParaRPr>
          </a:p>
          <a:p>
            <a:pPr marL="0" indent="0">
              <a:spcBef>
                <a:spcPct val="0"/>
              </a:spcBef>
              <a:spcAft>
                <a:spcPct val="0"/>
              </a:spcAft>
              <a:buNone/>
            </a:pPr>
            <a:endParaRPr lang="fr-FR" altLang="fr-FR" sz="1000" dirty="0" smtClean="0">
              <a:latin typeface="Calibri" charset="0"/>
              <a:cs typeface="Calibri" charset="0"/>
            </a:endParaRPr>
          </a:p>
          <a:p>
            <a:pPr marL="0" indent="0">
              <a:spcBef>
                <a:spcPct val="0"/>
              </a:spcBef>
              <a:spcAft>
                <a:spcPct val="0"/>
              </a:spcAft>
              <a:buNone/>
            </a:pPr>
            <a:r>
              <a:rPr lang="fr-FR" altLang="fr-FR" sz="2000" b="1" dirty="0" smtClean="0">
                <a:solidFill>
                  <a:srgbClr val="FF0000"/>
                </a:solidFill>
                <a:latin typeface="Calibri" charset="0"/>
                <a:cs typeface="Calibri" charset="0"/>
              </a:rPr>
              <a:t>Prolongements éventuels : </a:t>
            </a:r>
            <a:r>
              <a:rPr lang="fr-FR" altLang="fr-FR" sz="2000" dirty="0" smtClean="0">
                <a:latin typeface="Calibri" charset="0"/>
                <a:cs typeface="Calibri" charset="0"/>
              </a:rPr>
              <a:t>comment </a:t>
            </a:r>
            <a:r>
              <a:rPr lang="fr-FR" altLang="fr-FR" sz="2000" dirty="0">
                <a:latin typeface="Calibri" charset="0"/>
                <a:cs typeface="Calibri" charset="0"/>
              </a:rPr>
              <a:t>l’évolution récente du droit a intégré les évolutions techniques et des </a:t>
            </a:r>
            <a:r>
              <a:rPr lang="fr-FR" altLang="fr-FR" sz="2000" dirty="0" smtClean="0">
                <a:latin typeface="Calibri" charset="0"/>
                <a:cs typeface="Calibri" charset="0"/>
              </a:rPr>
              <a:t>pratiques ?</a:t>
            </a:r>
            <a:endParaRPr lang="fr-FR" altLang="fr-FR" sz="2000" dirty="0">
              <a:latin typeface="Calibri" charset="0"/>
              <a:cs typeface="Calibri" charset="0"/>
            </a:endParaRPr>
          </a:p>
        </p:txBody>
      </p:sp>
    </p:spTree>
    <p:extLst>
      <p:ext uri="{BB962C8B-B14F-4D97-AF65-F5344CB8AC3E}">
        <p14:creationId xmlns:p14="http://schemas.microsoft.com/office/powerpoint/2010/main" val="528735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463" y="0"/>
            <a:ext cx="10007612" cy="1352550"/>
          </a:xfrm>
        </p:spPr>
        <p:txBody>
          <a:bodyPr>
            <a:normAutofit fontScale="90000"/>
          </a:bodyPr>
          <a:lstStyle/>
          <a:p>
            <a:pPr algn="ctr">
              <a:defRPr/>
            </a:pPr>
            <a:r>
              <a:rPr lang="fr-FR" sz="2800" dirty="0"/>
              <a:t/>
            </a:r>
            <a:br>
              <a:rPr lang="fr-FR" sz="2800" dirty="0"/>
            </a:br>
            <a:r>
              <a:rPr lang="fr-FR" sz="2800" dirty="0"/>
              <a:t/>
            </a:r>
            <a:br>
              <a:rPr lang="fr-FR" sz="2800" dirty="0"/>
            </a:br>
            <a:r>
              <a:rPr lang="fr-FR" sz="2800" dirty="0"/>
              <a:t/>
            </a:r>
            <a:br>
              <a:rPr lang="fr-FR" sz="2800" dirty="0"/>
            </a:br>
            <a:r>
              <a:rPr lang="fr-FR" sz="2700" b="1" dirty="0">
                <a:solidFill>
                  <a:srgbClr val="0070C0"/>
                </a:solidFill>
              </a:rPr>
              <a:t>Quelle est l’incidence du numérique sur le management ?</a:t>
            </a:r>
            <a:br>
              <a:rPr lang="fr-FR" sz="2700" b="1" dirty="0">
                <a:solidFill>
                  <a:srgbClr val="0070C0"/>
                </a:solidFill>
              </a:rPr>
            </a:br>
            <a:r>
              <a:rPr lang="fr-FR" sz="2700" b="1" dirty="0">
                <a:solidFill>
                  <a:srgbClr val="0070C0"/>
                </a:solidFill>
                <a:ea typeface="+mn-ea"/>
              </a:rPr>
              <a:t/>
            </a:r>
            <a:br>
              <a:rPr lang="fr-FR" sz="2700" b="1" dirty="0">
                <a:solidFill>
                  <a:srgbClr val="0070C0"/>
                </a:solidFill>
                <a:ea typeface="+mn-ea"/>
              </a:rPr>
            </a:br>
            <a:endParaRPr lang="fr-FR" sz="2700" b="1" dirty="0">
              <a:solidFill>
                <a:srgbClr val="0070C0"/>
              </a:solidFill>
              <a:ea typeface="+mn-ea"/>
            </a:endParaRPr>
          </a:p>
        </p:txBody>
      </p:sp>
      <p:sp>
        <p:nvSpPr>
          <p:cNvPr id="186370" name="Espace réservé du texte 2"/>
          <p:cNvSpPr>
            <a:spLocks noGrp="1"/>
          </p:cNvSpPr>
          <p:nvPr>
            <p:ph type="body" sz="quarter" idx="13"/>
          </p:nvPr>
        </p:nvSpPr>
        <p:spPr>
          <a:xfrm>
            <a:off x="881987" y="1352550"/>
            <a:ext cx="10536803" cy="4702949"/>
          </a:xfrm>
        </p:spPr>
        <p:txBody>
          <a:bodyPr>
            <a:noAutofit/>
          </a:bodyPr>
          <a:lstStyle/>
          <a:p>
            <a:pPr marL="0" indent="0">
              <a:buNone/>
            </a:pPr>
            <a:r>
              <a:rPr lang="fr-FR" altLang="fr-FR" sz="2400" b="1" dirty="0" smtClean="0">
                <a:solidFill>
                  <a:srgbClr val="FF0000"/>
                </a:solidFill>
                <a:latin typeface="Calibri" charset="0"/>
                <a:cs typeface="Calibri" charset="0"/>
              </a:rPr>
              <a:t>Problématisation :</a:t>
            </a:r>
            <a:endParaRPr lang="fr-FR" altLang="fr-FR" sz="2400" b="1" dirty="0">
              <a:solidFill>
                <a:srgbClr val="FF0000"/>
              </a:solidFill>
              <a:latin typeface="Calibri" charset="0"/>
              <a:cs typeface="Calibri" charset="0"/>
            </a:endParaRPr>
          </a:p>
          <a:p>
            <a:pPr marL="0" indent="0" algn="just">
              <a:buNone/>
            </a:pPr>
            <a:r>
              <a:rPr lang="fr-FR" altLang="fr-FR" sz="2400" dirty="0">
                <a:latin typeface="Calibri" charset="0"/>
                <a:cs typeface="Calibri" charset="0"/>
              </a:rPr>
              <a:t>C</a:t>
            </a:r>
            <a:r>
              <a:rPr lang="fr-FR" altLang="fr-FR" sz="2400" dirty="0" smtClean="0">
                <a:latin typeface="Calibri" charset="0"/>
                <a:cs typeface="Calibri" charset="0"/>
              </a:rPr>
              <a:t>omprendre </a:t>
            </a:r>
            <a:r>
              <a:rPr lang="fr-FR" altLang="fr-FR" sz="2400" dirty="0">
                <a:latin typeface="Calibri" charset="0"/>
                <a:cs typeface="Calibri" charset="0"/>
              </a:rPr>
              <a:t>le rôle du système d’information (SI)  dans la  restitution d’une information exploitable, dans la coordination et la prise de décision au sein de l’entreprise. </a:t>
            </a:r>
            <a:endParaRPr lang="fr-FR" altLang="fr-FR" sz="2400" b="1" dirty="0">
              <a:latin typeface="Calibri" charset="0"/>
              <a:cs typeface="Calibri" charset="0"/>
            </a:endParaRPr>
          </a:p>
          <a:p>
            <a:pPr marL="0" indent="0">
              <a:buNone/>
            </a:pPr>
            <a:r>
              <a:rPr lang="fr-FR" altLang="fr-FR" sz="2400" b="1" dirty="0">
                <a:solidFill>
                  <a:srgbClr val="FF0000"/>
                </a:solidFill>
                <a:latin typeface="Calibri" charset="0"/>
                <a:cs typeface="Calibri" charset="0"/>
              </a:rPr>
              <a:t>Apports scientifiques et limites des </a:t>
            </a:r>
            <a:r>
              <a:rPr lang="fr-FR" altLang="fr-FR" sz="2400" b="1" dirty="0" smtClean="0">
                <a:solidFill>
                  <a:srgbClr val="FF0000"/>
                </a:solidFill>
                <a:latin typeface="Calibri" charset="0"/>
                <a:cs typeface="Calibri" charset="0"/>
              </a:rPr>
              <a:t>savoirs :</a:t>
            </a:r>
            <a:endParaRPr lang="fr-FR" altLang="fr-FR" sz="2400" b="1" dirty="0">
              <a:solidFill>
                <a:srgbClr val="FF0000"/>
              </a:solidFill>
              <a:latin typeface="Calibri" charset="0"/>
              <a:cs typeface="Calibri" charset="0"/>
            </a:endParaRPr>
          </a:p>
          <a:p>
            <a:pPr marL="0" indent="0">
              <a:spcBef>
                <a:spcPct val="0"/>
              </a:spcBef>
              <a:spcAft>
                <a:spcPct val="0"/>
              </a:spcAft>
              <a:buNone/>
            </a:pPr>
            <a:r>
              <a:rPr lang="fr-FR" altLang="fr-FR" sz="2400" dirty="0" smtClean="0">
                <a:latin typeface="Calibri" charset="0"/>
                <a:cs typeface="Calibri" charset="0"/>
              </a:rPr>
              <a:t>- Définition </a:t>
            </a:r>
            <a:r>
              <a:rPr lang="fr-FR" altLang="fr-FR" sz="2400" dirty="0">
                <a:latin typeface="Calibri" charset="0"/>
                <a:cs typeface="Calibri" charset="0"/>
              </a:rPr>
              <a:t>du SI : </a:t>
            </a:r>
            <a:r>
              <a:rPr lang="fr-FR" altLang="fr-FR" sz="2400" i="1" dirty="0">
                <a:latin typeface="Calibri" charset="0"/>
                <a:cs typeface="Calibri" charset="0"/>
              </a:rPr>
              <a:t>ses composantes, son rôle dans l’entreprise</a:t>
            </a:r>
          </a:p>
          <a:p>
            <a:pPr marL="0" indent="0">
              <a:spcBef>
                <a:spcPct val="0"/>
              </a:spcBef>
              <a:spcAft>
                <a:spcPct val="0"/>
              </a:spcAft>
              <a:buNone/>
            </a:pPr>
            <a:r>
              <a:rPr lang="fr-FR" altLang="fr-FR" sz="2400" dirty="0" smtClean="0">
                <a:latin typeface="Calibri" charset="0"/>
                <a:cs typeface="Calibri" charset="0"/>
              </a:rPr>
              <a:t>- Restructuration </a:t>
            </a:r>
            <a:r>
              <a:rPr lang="fr-FR" altLang="fr-FR" sz="2400" dirty="0">
                <a:latin typeface="Calibri" charset="0"/>
                <a:cs typeface="Calibri" charset="0"/>
              </a:rPr>
              <a:t>des processus, moyens de coordination </a:t>
            </a:r>
            <a:r>
              <a:rPr lang="fr-FR" altLang="fr-FR" sz="2400" i="1" dirty="0">
                <a:latin typeface="Calibri" charset="0"/>
                <a:cs typeface="Calibri" charset="0"/>
              </a:rPr>
              <a:t>(lien entre spécialisation et intégration des services, </a:t>
            </a:r>
            <a:r>
              <a:rPr lang="fr-FR" altLang="fr-FR" sz="2400" i="1" dirty="0" err="1">
                <a:latin typeface="Calibri" charset="0"/>
                <a:cs typeface="Calibri" charset="0"/>
              </a:rPr>
              <a:t>reengineering</a:t>
            </a:r>
            <a:r>
              <a:rPr lang="fr-FR" altLang="fr-FR" sz="2400" i="1" dirty="0">
                <a:latin typeface="Calibri" charset="0"/>
                <a:cs typeface="Calibri" charset="0"/>
              </a:rPr>
              <a:t>, frontières de l’entreprise, …)</a:t>
            </a:r>
          </a:p>
          <a:p>
            <a:pPr marL="0" indent="0">
              <a:spcBef>
                <a:spcPct val="0"/>
              </a:spcBef>
              <a:spcAft>
                <a:spcPct val="0"/>
              </a:spcAft>
              <a:buNone/>
            </a:pPr>
            <a:r>
              <a:rPr lang="fr-FR" altLang="fr-FR" sz="2400" dirty="0" smtClean="0">
                <a:latin typeface="Calibri" charset="0"/>
                <a:cs typeface="Calibri" charset="0"/>
              </a:rPr>
              <a:t>- Risques </a:t>
            </a:r>
            <a:r>
              <a:rPr lang="fr-FR" altLang="fr-FR" sz="2400" dirty="0">
                <a:latin typeface="Calibri" charset="0"/>
                <a:cs typeface="Calibri" charset="0"/>
              </a:rPr>
              <a:t>liés au SI</a:t>
            </a:r>
          </a:p>
          <a:p>
            <a:pPr marL="0" indent="0">
              <a:spcBef>
                <a:spcPct val="0"/>
              </a:spcBef>
              <a:spcAft>
                <a:spcPct val="0"/>
              </a:spcAft>
              <a:buNone/>
            </a:pPr>
            <a:r>
              <a:rPr lang="fr-FR" altLang="fr-FR" sz="2400" dirty="0" smtClean="0">
                <a:latin typeface="Calibri" charset="0"/>
                <a:cs typeface="Calibri" charset="0"/>
              </a:rPr>
              <a:t>- Freins </a:t>
            </a:r>
            <a:r>
              <a:rPr lang="fr-FR" altLang="fr-FR" sz="2400" dirty="0">
                <a:latin typeface="Calibri" charset="0"/>
                <a:cs typeface="Calibri" charset="0"/>
              </a:rPr>
              <a:t>culturels, résistance au changement</a:t>
            </a:r>
          </a:p>
          <a:p>
            <a:pPr marL="0" indent="0">
              <a:buNone/>
            </a:pPr>
            <a:r>
              <a:rPr lang="fr-FR" altLang="fr-FR" sz="2400" b="1" dirty="0">
                <a:solidFill>
                  <a:srgbClr val="FF0000"/>
                </a:solidFill>
                <a:latin typeface="Calibri" charset="0"/>
                <a:cs typeface="Calibri" charset="0"/>
              </a:rPr>
              <a:t>Ressources pour la </a:t>
            </a:r>
            <a:r>
              <a:rPr lang="fr-FR" altLang="fr-FR" sz="2400" b="1" dirty="0" smtClean="0">
                <a:solidFill>
                  <a:srgbClr val="FF0000"/>
                </a:solidFill>
                <a:latin typeface="Calibri" charset="0"/>
                <a:cs typeface="Calibri" charset="0"/>
              </a:rPr>
              <a:t>classe :</a:t>
            </a:r>
            <a:endParaRPr lang="fr-FR" altLang="fr-FR" sz="2400" b="1" dirty="0">
              <a:solidFill>
                <a:srgbClr val="FF0000"/>
              </a:solidFill>
              <a:latin typeface="Calibri" charset="0"/>
              <a:cs typeface="Calibri" charset="0"/>
            </a:endParaRPr>
          </a:p>
          <a:p>
            <a:pPr marL="0" indent="0">
              <a:buNone/>
            </a:pPr>
            <a:r>
              <a:rPr lang="fr-FR" altLang="fr-FR" sz="2400" dirty="0">
                <a:latin typeface="Calibri" charset="0"/>
                <a:cs typeface="Calibri" charset="0"/>
              </a:rPr>
              <a:t>Cas d’entreprise, documentation du CIGREF</a:t>
            </a:r>
          </a:p>
        </p:txBody>
      </p:sp>
    </p:spTree>
    <p:extLst>
      <p:ext uri="{BB962C8B-B14F-4D97-AF65-F5344CB8AC3E}">
        <p14:creationId xmlns:p14="http://schemas.microsoft.com/office/powerpoint/2010/main" val="948877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re 1"/>
          <p:cNvSpPr>
            <a:spLocks noGrp="1"/>
          </p:cNvSpPr>
          <p:nvPr>
            <p:ph type="title"/>
          </p:nvPr>
        </p:nvSpPr>
        <p:spPr>
          <a:xfrm>
            <a:off x="838200" y="365126"/>
            <a:ext cx="10515600" cy="728392"/>
          </a:xfrm>
        </p:spPr>
        <p:txBody>
          <a:bodyPr>
            <a:normAutofit fontScale="90000"/>
          </a:bodyPr>
          <a:lstStyle/>
          <a:p>
            <a:pPr algn="ctr"/>
            <a:r>
              <a:rPr lang="fr-FR" altLang="fr-FR" sz="3100" dirty="0" smtClean="0">
                <a:solidFill>
                  <a:srgbClr val="0070C0"/>
                </a:solidFill>
                <a:latin typeface="Calibri" charset="0"/>
                <a:cs typeface="Calibri" charset="0"/>
              </a:rPr>
              <a:t/>
            </a:r>
            <a:br>
              <a:rPr lang="fr-FR" altLang="fr-FR" sz="3100" dirty="0" smtClean="0">
                <a:solidFill>
                  <a:srgbClr val="0070C0"/>
                </a:solidFill>
                <a:latin typeface="Calibri" charset="0"/>
                <a:cs typeface="Calibri" charset="0"/>
              </a:rPr>
            </a:br>
            <a:r>
              <a:rPr lang="fr-FR" altLang="fr-FR" sz="3100" dirty="0" smtClean="0">
                <a:solidFill>
                  <a:srgbClr val="0070C0"/>
                </a:solidFill>
                <a:latin typeface="Calibri" charset="0"/>
                <a:cs typeface="Calibri" charset="0"/>
              </a:rPr>
              <a:t>Thème </a:t>
            </a:r>
            <a:r>
              <a:rPr lang="fr-FR" altLang="fr-FR" sz="3100" dirty="0">
                <a:solidFill>
                  <a:srgbClr val="0070C0"/>
                </a:solidFill>
                <a:latin typeface="Calibri" charset="0"/>
                <a:cs typeface="Calibri" charset="0"/>
              </a:rPr>
              <a:t>5 : LES MUTATIONS DU TRAVAIL</a:t>
            </a:r>
            <a:r>
              <a:rPr lang="fr-FR" altLang="fr-FR" dirty="0">
                <a:solidFill>
                  <a:srgbClr val="0070C0"/>
                </a:solidFill>
                <a:latin typeface="Calibri" charset="0"/>
                <a:cs typeface="Calibri" charset="0"/>
              </a:rPr>
              <a:t/>
            </a:r>
            <a:br>
              <a:rPr lang="fr-FR" altLang="fr-FR" dirty="0">
                <a:solidFill>
                  <a:srgbClr val="0070C0"/>
                </a:solidFill>
                <a:latin typeface="Calibri" charset="0"/>
                <a:cs typeface="Calibri" charset="0"/>
              </a:rPr>
            </a:br>
            <a:r>
              <a:rPr lang="fr-FR" altLang="fr-FR" dirty="0">
                <a:latin typeface="Calibri" charset="0"/>
                <a:cs typeface="Calibri" charset="0"/>
              </a:rPr>
              <a:t> </a:t>
            </a:r>
          </a:p>
        </p:txBody>
      </p:sp>
      <p:sp>
        <p:nvSpPr>
          <p:cNvPr id="187394" name="Espace réservé du texte 2"/>
          <p:cNvSpPr>
            <a:spLocks noGrp="1"/>
          </p:cNvSpPr>
          <p:nvPr>
            <p:ph type="body" sz="quarter" idx="13"/>
          </p:nvPr>
        </p:nvSpPr>
        <p:spPr>
          <a:xfrm>
            <a:off x="838200" y="1093518"/>
            <a:ext cx="10627631" cy="4773883"/>
          </a:xfrm>
        </p:spPr>
        <p:txBody>
          <a:bodyPr/>
          <a:lstStyle/>
          <a:p>
            <a:pPr marL="0" indent="0">
              <a:buNone/>
            </a:pPr>
            <a:endParaRPr lang="fr-FR" altLang="fr-FR" dirty="0">
              <a:latin typeface="Calibri" charset="0"/>
              <a:cs typeface="Calibri" charset="0"/>
            </a:endParaRPr>
          </a:p>
          <a:p>
            <a:pPr marL="0" indent="0">
              <a:buNone/>
            </a:pPr>
            <a:r>
              <a:rPr lang="fr-FR" altLang="fr-FR" b="1" dirty="0">
                <a:solidFill>
                  <a:srgbClr val="FF0000"/>
                </a:solidFill>
                <a:latin typeface="Calibri" charset="0"/>
                <a:cs typeface="Calibri" charset="0"/>
              </a:rPr>
              <a:t>Problématisation </a:t>
            </a:r>
            <a:r>
              <a:rPr lang="fr-FR" altLang="fr-FR" b="1" dirty="0" smtClean="0">
                <a:solidFill>
                  <a:srgbClr val="FF0000"/>
                </a:solidFill>
                <a:latin typeface="Calibri" charset="0"/>
                <a:cs typeface="Calibri" charset="0"/>
              </a:rPr>
              <a:t>: </a:t>
            </a:r>
            <a:endParaRPr lang="fr-FR" altLang="fr-FR" b="1" dirty="0">
              <a:solidFill>
                <a:srgbClr val="FF0000"/>
              </a:solidFill>
              <a:latin typeface="Calibri" charset="0"/>
              <a:cs typeface="Calibri" charset="0"/>
            </a:endParaRPr>
          </a:p>
          <a:p>
            <a:pPr marL="0" indent="0" algn="just">
              <a:buNone/>
            </a:pPr>
            <a:r>
              <a:rPr lang="fr-FR" altLang="fr-FR" dirty="0">
                <a:latin typeface="Calibri" charset="0"/>
                <a:cs typeface="Calibri" charset="0"/>
              </a:rPr>
              <a:t>Quelles sont les évolutions constatées et prévisibles des métiers et des </a:t>
            </a:r>
            <a:r>
              <a:rPr lang="fr-FR" altLang="fr-FR" dirty="0" smtClean="0">
                <a:latin typeface="Calibri" charset="0"/>
                <a:cs typeface="Calibri" charset="0"/>
              </a:rPr>
              <a:t>emplois ?</a:t>
            </a:r>
          </a:p>
          <a:p>
            <a:pPr marL="0" indent="0" algn="just">
              <a:buNone/>
            </a:pPr>
            <a:r>
              <a:rPr lang="fr-FR" altLang="fr-FR" dirty="0">
                <a:latin typeface="Calibri" charset="0"/>
                <a:cs typeface="Calibri" charset="0"/>
              </a:rPr>
              <a:t>C</a:t>
            </a:r>
            <a:r>
              <a:rPr lang="fr-FR" altLang="fr-FR" dirty="0" smtClean="0">
                <a:latin typeface="Calibri" charset="0"/>
                <a:cs typeface="Calibri" charset="0"/>
              </a:rPr>
              <a:t>omment </a:t>
            </a:r>
            <a:r>
              <a:rPr lang="fr-FR" altLang="fr-FR" dirty="0">
                <a:latin typeface="Calibri" charset="0"/>
                <a:cs typeface="Calibri" charset="0"/>
              </a:rPr>
              <a:t>le cadre juridique intègre et régule ces évolutions, qui au sein des entreprises ont une incidence forte en termes de GRH et de conditions de travail ?</a:t>
            </a:r>
          </a:p>
        </p:txBody>
      </p:sp>
    </p:spTree>
    <p:extLst>
      <p:ext uri="{BB962C8B-B14F-4D97-AF65-F5344CB8AC3E}">
        <p14:creationId xmlns:p14="http://schemas.microsoft.com/office/powerpoint/2010/main" val="1413687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Espace réservé du texte 2"/>
          <p:cNvSpPr>
            <a:spLocks noGrp="1"/>
          </p:cNvSpPr>
          <p:nvPr>
            <p:ph type="body" sz="quarter" idx="13"/>
          </p:nvPr>
        </p:nvSpPr>
        <p:spPr>
          <a:xfrm>
            <a:off x="1774825" y="1484314"/>
            <a:ext cx="8713788" cy="4383087"/>
          </a:xfrm>
        </p:spPr>
        <p:txBody>
          <a:bodyPr/>
          <a:lstStyle/>
          <a:p>
            <a:pPr marL="0" indent="0">
              <a:buNone/>
            </a:pPr>
            <a:endParaRPr lang="fr-FR" altLang="fr-FR">
              <a:latin typeface="Calibri" charset="0"/>
              <a:cs typeface="Calibri" charset="0"/>
            </a:endParaRPr>
          </a:p>
        </p:txBody>
      </p:sp>
      <p:sp>
        <p:nvSpPr>
          <p:cNvPr id="189442" name="Titre 1"/>
          <p:cNvSpPr>
            <a:spLocks noGrp="1"/>
          </p:cNvSpPr>
          <p:nvPr>
            <p:ph type="title"/>
          </p:nvPr>
        </p:nvSpPr>
        <p:spPr>
          <a:xfrm>
            <a:off x="1981200" y="274638"/>
            <a:ext cx="8229600" cy="1143000"/>
          </a:xfrm>
        </p:spPr>
        <p:txBody>
          <a:bodyPr/>
          <a:lstStyle/>
          <a:p>
            <a:pPr algn="ctr"/>
            <a:r>
              <a:rPr lang="fr-FR" altLang="fr-FR" sz="2700" dirty="0">
                <a:solidFill>
                  <a:srgbClr val="0070C0"/>
                </a:solidFill>
                <a:latin typeface="Calibri" charset="0"/>
                <a:cs typeface="Calibri" charset="0"/>
              </a:rPr>
              <a:t>Thème 5 : LES MUTATIONS DU TRAVAIL</a:t>
            </a:r>
            <a:r>
              <a:rPr lang="fr-FR" altLang="fr-FR" dirty="0">
                <a:solidFill>
                  <a:srgbClr val="0070C0"/>
                </a:solidFill>
                <a:latin typeface="Calibri" charset="0"/>
                <a:cs typeface="Calibri" charset="0"/>
              </a:rPr>
              <a:t/>
            </a:r>
            <a:br>
              <a:rPr lang="fr-FR" altLang="fr-FR" dirty="0">
                <a:solidFill>
                  <a:srgbClr val="0070C0"/>
                </a:solidFill>
                <a:latin typeface="Calibri" charset="0"/>
                <a:cs typeface="Calibri" charset="0"/>
              </a:rPr>
            </a:br>
            <a:r>
              <a:rPr lang="fr-FR" altLang="fr-FR" dirty="0">
                <a:latin typeface="Calibri" charset="0"/>
                <a:cs typeface="Calibri" charset="0"/>
              </a:rPr>
              <a:t> </a:t>
            </a:r>
          </a:p>
        </p:txBody>
      </p:sp>
      <p:graphicFrame>
        <p:nvGraphicFramePr>
          <p:cNvPr id="6" name="Tableau 5"/>
          <p:cNvGraphicFramePr>
            <a:graphicFrameLocks noGrp="1"/>
          </p:cNvGraphicFramePr>
          <p:nvPr>
            <p:extLst>
              <p:ext uri="{D42A27DB-BD31-4B8C-83A1-F6EECF244321}">
                <p14:modId xmlns:p14="http://schemas.microsoft.com/office/powerpoint/2010/main" val="491649018"/>
              </p:ext>
            </p:extLst>
          </p:nvPr>
        </p:nvGraphicFramePr>
        <p:xfrm>
          <a:off x="677914" y="851340"/>
          <a:ext cx="10720554" cy="5881883"/>
        </p:xfrm>
        <a:graphic>
          <a:graphicData uri="http://schemas.openxmlformats.org/drawingml/2006/table">
            <a:tbl>
              <a:tblPr/>
              <a:tblGrid>
                <a:gridCol w="3343947">
                  <a:extLst>
                    <a:ext uri="{9D8B030D-6E8A-4147-A177-3AD203B41FA5}"/>
                  </a:extLst>
                </a:gridCol>
                <a:gridCol w="4092419">
                  <a:extLst>
                    <a:ext uri="{9D8B030D-6E8A-4147-A177-3AD203B41FA5}"/>
                  </a:extLst>
                </a:gridCol>
                <a:gridCol w="3284188">
                  <a:extLst>
                    <a:ext uri="{9D8B030D-6E8A-4147-A177-3AD203B41FA5}"/>
                  </a:extLst>
                </a:gridCol>
              </a:tblGrid>
              <a:tr h="1074098">
                <a:tc>
                  <a:txBody>
                    <a:bodyPr/>
                    <a:lstStyle>
                      <a:lvl1pPr defTabSz="457200" eaLnBrk="0" hangingPunct="0">
                        <a:spcBef>
                          <a:spcPct val="60000"/>
                        </a:spcBef>
                        <a:spcAft>
                          <a:spcPct val="40000"/>
                        </a:spcAft>
                        <a:buClr>
                          <a:schemeClr val="hlink"/>
                        </a:buClr>
                        <a:buFont typeface="Wingdings" pitchFamily="2" charset="2"/>
                        <a:defRPr>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defRPr sz="13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3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defRPr sz="10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0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1" i="0" u="none" strike="noStrike" cap="none" normalizeH="0" baseline="0" dirty="0" smtClean="0">
                          <a:ln>
                            <a:noFill/>
                          </a:ln>
                          <a:solidFill>
                            <a:schemeClr val="bg1"/>
                          </a:solidFill>
                          <a:effectLst/>
                          <a:latin typeface="Arial" charset="0"/>
                          <a:ea typeface="ＭＳ Ｐゴシック" pitchFamily="34" charset="-128"/>
                          <a:cs typeface="Arial" charset="0"/>
                        </a:rPr>
                        <a:t>Quelles sont les principales évolutions du marché du travail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chemeClr val="bg1"/>
                        </a:solidFill>
                        <a:effectLst/>
                        <a:latin typeface="Arial" charset="0"/>
                        <a:ea typeface="ＭＳ Ｐゴシック" pitchFamily="34" charset="-128"/>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60000"/>
                        </a:spcBef>
                        <a:spcAft>
                          <a:spcPct val="40000"/>
                        </a:spcAft>
                        <a:buClr>
                          <a:schemeClr val="hlink"/>
                        </a:buClr>
                        <a:buFont typeface="Wingdings" pitchFamily="2" charset="2"/>
                        <a:defRPr>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defRPr sz="1300">
                          <a:solidFill>
                            <a:schemeClr val="tx1"/>
                          </a:solidFill>
                          <a:latin typeface="Calibri" pitchFamily="34" charset="0"/>
                          <a:ea typeface="Arial" charset="0"/>
                          <a:cs typeface="Calibri" pitchFamily="34" charset="0"/>
                        </a:defRPr>
                      </a:lvl2pPr>
                      <a:lvl3pPr marL="1143000" indent="-228600" eaLnBrk="0" hangingPunct="0">
                        <a:spcBef>
                          <a:spcPct val="20000"/>
                        </a:spcBef>
                        <a:defRPr sz="13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defRPr sz="1000">
                          <a:solidFill>
                            <a:schemeClr val="tx1"/>
                          </a:solidFill>
                          <a:latin typeface="Calibri" pitchFamily="34" charset="0"/>
                          <a:ea typeface="Arial" charset="0"/>
                          <a:cs typeface="Calibri" pitchFamily="34" charset="0"/>
                        </a:defRPr>
                      </a:lvl4pPr>
                      <a:lvl5pPr marL="2057400" indent="-228600" eaLnBrk="0" hangingPunct="0">
                        <a:spcBef>
                          <a:spcPct val="20000"/>
                        </a:spcBef>
                        <a:defRPr sz="10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Comment le droit prend-il en considération les besoins des entreprises et des salariés ?</a:t>
                      </a:r>
                      <a:endParaRPr kumimoji="0" lang="fr-FR" altLang="fr-FR" sz="1600" b="1"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fr-FR"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Quel est l’impact des mutations du travail sur l’emploi et les conditions de travail ?</a:t>
                      </a:r>
                      <a:endParaRPr lang="fr-FR"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2676280">
                <a:tc>
                  <a:txBody>
                    <a:bodyPr/>
                    <a:lstStyle>
                      <a:lvl1pPr defTabSz="457200" eaLnBrk="0" hangingPunct="0">
                        <a:spcBef>
                          <a:spcPct val="60000"/>
                        </a:spcBef>
                        <a:spcAft>
                          <a:spcPct val="40000"/>
                        </a:spcAft>
                        <a:buClr>
                          <a:schemeClr val="hlink"/>
                        </a:buClr>
                        <a:buFont typeface="Wingdings" pitchFamily="2" charset="2"/>
                        <a:defRPr>
                          <a:solidFill>
                            <a:schemeClr val="accent1"/>
                          </a:solidFill>
                          <a:latin typeface="Calibri" pitchFamily="34" charset="0"/>
                          <a:ea typeface="Arial" charset="0"/>
                          <a:cs typeface="Calibri" pitchFamily="34" charset="0"/>
                        </a:defRPr>
                      </a:lvl1pPr>
                      <a:lvl2pPr marL="742950" indent="-285750" defTabSz="457200" eaLnBrk="0" hangingPunct="0">
                        <a:spcBef>
                          <a:spcPct val="20000"/>
                        </a:spcBef>
                        <a:buClr>
                          <a:schemeClr val="accent1"/>
                        </a:buClr>
                        <a:buFont typeface="Wingdings" pitchFamily="2" charset="2"/>
                        <a:defRPr sz="1300">
                          <a:solidFill>
                            <a:schemeClr val="tx1"/>
                          </a:solidFill>
                          <a:latin typeface="Calibri" pitchFamily="34" charset="0"/>
                          <a:ea typeface="Arial" charset="0"/>
                          <a:cs typeface="Calibri" pitchFamily="34" charset="0"/>
                        </a:defRPr>
                      </a:lvl2pPr>
                      <a:lvl3pPr marL="1143000" indent="-228600" defTabSz="457200" eaLnBrk="0" hangingPunct="0">
                        <a:spcBef>
                          <a:spcPct val="20000"/>
                        </a:spcBef>
                        <a:defRPr sz="1300">
                          <a:solidFill>
                            <a:schemeClr val="tx1"/>
                          </a:solidFill>
                          <a:latin typeface="Calibri" pitchFamily="34" charset="0"/>
                          <a:ea typeface="Arial" charset="0"/>
                          <a:cs typeface="Calibri" pitchFamily="34" charset="0"/>
                        </a:defRPr>
                      </a:lvl3pPr>
                      <a:lvl4pPr marL="1600200" indent="-228600" defTabSz="457200" eaLnBrk="0" hangingPunct="0">
                        <a:spcBef>
                          <a:spcPct val="20000"/>
                        </a:spcBef>
                        <a:buClr>
                          <a:schemeClr val="accent1"/>
                        </a:buClr>
                        <a:buFont typeface="Arial" charset="0"/>
                        <a:defRPr sz="1000">
                          <a:solidFill>
                            <a:schemeClr val="tx1"/>
                          </a:solidFill>
                          <a:latin typeface="Calibri" pitchFamily="34" charset="0"/>
                          <a:ea typeface="Arial" charset="0"/>
                          <a:cs typeface="Calibri" pitchFamily="34" charset="0"/>
                        </a:defRPr>
                      </a:lvl4pPr>
                      <a:lvl5pPr marL="2057400" indent="-228600" defTabSz="457200" eaLnBrk="0" hangingPunct="0">
                        <a:spcBef>
                          <a:spcPct val="20000"/>
                        </a:spcBef>
                        <a:defRPr sz="1000">
                          <a:solidFill>
                            <a:schemeClr val="tx1"/>
                          </a:solidFill>
                          <a:latin typeface="Calibri" pitchFamily="34" charset="0"/>
                          <a:ea typeface="Arial" charset="0"/>
                          <a:cs typeface="Calibri" pitchFamily="34" charset="0"/>
                        </a:defRPr>
                      </a:lvl5pPr>
                      <a:lvl6pPr marL="25146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6pPr>
                      <a:lvl7pPr marL="29718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7pPr>
                      <a:lvl8pPr marL="34290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8pPr>
                      <a:lvl9pPr marL="3886200" indent="-228600" defTabSz="4572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9pPr>
                    </a:lstStyle>
                    <a:p>
                      <a:r>
                        <a:rPr kumimoji="0" lang="fr-FR" altLang="fr-FR" sz="1300" b="0" i="0" u="none" strike="noStrike" cap="none" normalizeH="0" baseline="0" dirty="0" smtClean="0">
                          <a:ln>
                            <a:noFill/>
                          </a:ln>
                          <a:solidFill>
                            <a:schemeClr val="tx1"/>
                          </a:solidFill>
                          <a:effectLst/>
                          <a:latin typeface="Arial" charset="0"/>
                          <a:ea typeface="ＭＳ Ｐゴシック" pitchFamily="34" charset="-128"/>
                          <a:cs typeface="Arial" charset="0"/>
                        </a:rPr>
                        <a:t> </a:t>
                      </a:r>
                      <a:r>
                        <a:rPr lang="fr-FR" sz="1300" kern="1200" dirty="0" smtClean="0">
                          <a:solidFill>
                            <a:schemeClr val="tx1"/>
                          </a:solidFill>
                          <a:effectLst/>
                          <a:latin typeface="Arial" panose="020B0604020202020204" pitchFamily="34" charset="0"/>
                          <a:ea typeface="Arial" charset="0"/>
                          <a:cs typeface="Arial" panose="020B0604020202020204" pitchFamily="34" charset="0"/>
                        </a:rPr>
                        <a:t>-</a:t>
                      </a:r>
                      <a:r>
                        <a:rPr lang="fr-FR" sz="1300" b="1" kern="1200" dirty="0" smtClean="0">
                          <a:solidFill>
                            <a:schemeClr val="tx1"/>
                          </a:solidFill>
                          <a:effectLst/>
                          <a:latin typeface="Arial" panose="020B0604020202020204" pitchFamily="34" charset="0"/>
                          <a:ea typeface="Arial" charset="0"/>
                          <a:cs typeface="Arial" panose="020B0604020202020204" pitchFamily="34" charset="0"/>
                        </a:rPr>
                        <a:t> Décrire les principales tendances </a:t>
                      </a:r>
                      <a:r>
                        <a:rPr lang="fr-FR" sz="1300" kern="1200" dirty="0" smtClean="0">
                          <a:solidFill>
                            <a:schemeClr val="tx1"/>
                          </a:solidFill>
                          <a:effectLst/>
                          <a:latin typeface="Arial" panose="020B0604020202020204" pitchFamily="34" charset="0"/>
                          <a:ea typeface="Arial" charset="0"/>
                          <a:cs typeface="Arial" panose="020B0604020202020204" pitchFamily="34" charset="0"/>
                        </a:rPr>
                        <a:t>du marché du travail</a:t>
                      </a:r>
                    </a:p>
                    <a:p>
                      <a:r>
                        <a:rPr lang="fr-FR" sz="1300" kern="1200" dirty="0" smtClean="0">
                          <a:solidFill>
                            <a:schemeClr val="tx1"/>
                          </a:solidFill>
                          <a:effectLst/>
                          <a:latin typeface="Arial" panose="020B0604020202020204" pitchFamily="34" charset="0"/>
                          <a:ea typeface="Arial" charset="0"/>
                          <a:cs typeface="Arial" panose="020B0604020202020204" pitchFamily="34" charset="0"/>
                        </a:rPr>
                        <a:t>- </a:t>
                      </a:r>
                      <a:r>
                        <a:rPr lang="fr-FR" sz="1300" b="1" kern="1200" dirty="0" smtClean="0">
                          <a:solidFill>
                            <a:schemeClr val="tx1"/>
                          </a:solidFill>
                          <a:effectLst/>
                          <a:latin typeface="Arial" panose="020B0604020202020204" pitchFamily="34" charset="0"/>
                          <a:ea typeface="Arial" charset="0"/>
                          <a:cs typeface="Arial" panose="020B0604020202020204" pitchFamily="34" charset="0"/>
                        </a:rPr>
                        <a:t>Caractériser l’action des pouvoirs publics </a:t>
                      </a:r>
                      <a:r>
                        <a:rPr lang="fr-FR" sz="1300" kern="1200" dirty="0" smtClean="0">
                          <a:solidFill>
                            <a:schemeClr val="tx1"/>
                          </a:solidFill>
                          <a:effectLst/>
                          <a:latin typeface="Arial" panose="020B0604020202020204" pitchFamily="34" charset="0"/>
                          <a:ea typeface="Arial" charset="0"/>
                          <a:cs typeface="Arial" panose="020B0604020202020204" pitchFamily="34" charset="0"/>
                        </a:rPr>
                        <a:t>pour accompagner les transformations du marché du travail</a:t>
                      </a:r>
                      <a:endParaRPr kumimoji="0" lang="fr-FR" altLang="fr-FR" sz="13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Analyser </a:t>
                      </a:r>
                      <a:r>
                        <a:rPr lang="fr-FR" sz="1300" b="1" dirty="0">
                          <a:effectLst/>
                          <a:latin typeface="+mn-lt"/>
                          <a:ea typeface="Calibri" panose="020F0502020204030204" pitchFamily="34" charset="0"/>
                          <a:cs typeface="Times New Roman" panose="02020603050405020304" pitchFamily="18" charset="0"/>
                        </a:rPr>
                        <a:t>un contrat de travail </a:t>
                      </a:r>
                      <a:r>
                        <a:rPr lang="fr-FR" sz="1300" dirty="0">
                          <a:effectLst/>
                          <a:latin typeface="+mn-lt"/>
                          <a:ea typeface="Calibri" panose="020F0502020204030204" pitchFamily="34" charset="0"/>
                          <a:cs typeface="Times New Roman" panose="02020603050405020304" pitchFamily="18" charset="0"/>
                        </a:rPr>
                        <a:t>et justifier les clauses de ce contrat au regard des besoins de l’entreprise et des </a:t>
                      </a:r>
                      <a:r>
                        <a:rPr lang="fr-FR" sz="1300" dirty="0" smtClean="0">
                          <a:effectLst/>
                          <a:latin typeface="+mn-lt"/>
                          <a:ea typeface="Calibri" panose="020F0502020204030204" pitchFamily="34" charset="0"/>
                          <a:cs typeface="Times New Roman" panose="02020603050405020304" pitchFamily="18" charset="0"/>
                        </a:rPr>
                        <a:t>salariés</a:t>
                      </a:r>
                      <a:endParaRPr lang="fr-FR" sz="13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Caractériser </a:t>
                      </a:r>
                      <a:r>
                        <a:rPr lang="fr-FR" sz="1300" b="1" dirty="0">
                          <a:effectLst/>
                          <a:latin typeface="+mn-lt"/>
                          <a:ea typeface="Calibri" panose="020F0502020204030204" pitchFamily="34" charset="0"/>
                          <a:cs typeface="Times New Roman" panose="02020603050405020304" pitchFamily="18" charset="0"/>
                        </a:rPr>
                        <a:t>les obligations de l’employeur </a:t>
                      </a:r>
                      <a:r>
                        <a:rPr lang="fr-FR" sz="1300" dirty="0">
                          <a:effectLst/>
                          <a:latin typeface="+mn-lt"/>
                          <a:ea typeface="Calibri" panose="020F0502020204030204" pitchFamily="34" charset="0"/>
                          <a:cs typeface="Times New Roman" panose="02020603050405020304" pitchFamily="18" charset="0"/>
                        </a:rPr>
                        <a:t>en matière de protection des </a:t>
                      </a:r>
                      <a:r>
                        <a:rPr lang="fr-FR" sz="1300" dirty="0" smtClean="0">
                          <a:effectLst/>
                          <a:latin typeface="+mn-lt"/>
                          <a:ea typeface="Calibri" panose="020F0502020204030204" pitchFamily="34" charset="0"/>
                          <a:cs typeface="Times New Roman" panose="02020603050405020304" pitchFamily="18" charset="0"/>
                        </a:rPr>
                        <a:t>salariés</a:t>
                      </a:r>
                      <a:endParaRPr lang="fr-FR" sz="13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Identifier </a:t>
                      </a:r>
                      <a:r>
                        <a:rPr lang="fr-FR" sz="1300" b="1" dirty="0">
                          <a:effectLst/>
                          <a:latin typeface="+mn-lt"/>
                          <a:ea typeface="Calibri" panose="020F0502020204030204" pitchFamily="34" charset="0"/>
                          <a:cs typeface="Times New Roman" panose="02020603050405020304" pitchFamily="18" charset="0"/>
                        </a:rPr>
                        <a:t>les dispositifs de formation </a:t>
                      </a:r>
                      <a:r>
                        <a:rPr lang="fr-FR" sz="1300" dirty="0">
                          <a:effectLst/>
                          <a:latin typeface="+mn-lt"/>
                          <a:ea typeface="Calibri" panose="020F0502020204030204" pitchFamily="34" charset="0"/>
                          <a:cs typeface="Times New Roman" panose="02020603050405020304" pitchFamily="18" charset="0"/>
                        </a:rPr>
                        <a:t>au sein de l’entreprise </a:t>
                      </a:r>
                    </a:p>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Identifier </a:t>
                      </a:r>
                      <a:r>
                        <a:rPr lang="fr-FR" sz="1300" b="1" dirty="0">
                          <a:effectLst/>
                          <a:latin typeface="+mn-lt"/>
                          <a:ea typeface="Calibri" panose="020F0502020204030204" pitchFamily="34" charset="0"/>
                          <a:cs typeface="Times New Roman" panose="02020603050405020304" pitchFamily="18" charset="0"/>
                        </a:rPr>
                        <a:t>le rôle du droit </a:t>
                      </a:r>
                      <a:r>
                        <a:rPr lang="fr-FR" sz="1300" b="1" dirty="0" smtClean="0">
                          <a:effectLst/>
                          <a:latin typeface="+mn-lt"/>
                          <a:ea typeface="Calibri" panose="020F0502020204030204" pitchFamily="34" charset="0"/>
                          <a:cs typeface="Times New Roman" panose="02020603050405020304" pitchFamily="18" charset="0"/>
                        </a:rPr>
                        <a:t>négocié</a:t>
                      </a:r>
                      <a:endParaRPr lang="fr-FR" sz="13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Identifier </a:t>
                      </a:r>
                      <a:r>
                        <a:rPr lang="fr-FR" sz="1300" b="1" dirty="0">
                          <a:effectLst/>
                          <a:latin typeface="+mn-lt"/>
                          <a:ea typeface="Calibri" panose="020F0502020204030204" pitchFamily="34" charset="0"/>
                          <a:cs typeface="Times New Roman" panose="02020603050405020304" pitchFamily="18" charset="0"/>
                        </a:rPr>
                        <a:t>le rôle des partenaires sociaux</a:t>
                      </a:r>
                      <a:r>
                        <a:rPr lang="fr-FR" sz="1300" dirty="0">
                          <a:effectLst/>
                          <a:latin typeface="+mn-lt"/>
                          <a:ea typeface="Calibri" panose="020F0502020204030204" pitchFamily="34" charset="0"/>
                          <a:cs typeface="Times New Roman" panose="02020603050405020304" pitchFamily="18" charset="0"/>
                        </a:rPr>
                        <a:t> dans </a:t>
                      </a:r>
                      <a:r>
                        <a:rPr lang="fr-FR" sz="1300" dirty="0" smtClean="0">
                          <a:effectLst/>
                          <a:latin typeface="+mn-lt"/>
                          <a:ea typeface="Calibri" panose="020F0502020204030204" pitchFamily="34" charset="0"/>
                          <a:cs typeface="Times New Roman" panose="02020603050405020304" pitchFamily="18" charset="0"/>
                        </a:rPr>
                        <a:t>l’entreprise</a:t>
                      </a:r>
                      <a:endParaRPr lang="fr-FR" sz="13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tabLst>
                          <a:tab pos="1890395" algn="l"/>
                        </a:tabLst>
                      </a:pPr>
                      <a:r>
                        <a:rPr lang="fr-FR" sz="1300" dirty="0" smtClean="0">
                          <a:effectLst/>
                          <a:latin typeface="+mn-lt"/>
                          <a:ea typeface="Calibri" panose="020F0502020204030204" pitchFamily="34" charset="0"/>
                          <a:cs typeface="Times New Roman" panose="02020603050405020304" pitchFamily="18" charset="0"/>
                        </a:rPr>
                        <a:t>- </a:t>
                      </a:r>
                      <a:r>
                        <a:rPr lang="fr-FR" sz="1300" b="1" dirty="0" smtClean="0">
                          <a:effectLst/>
                          <a:latin typeface="+mn-lt"/>
                          <a:ea typeface="Calibri" panose="020F0502020204030204" pitchFamily="34" charset="0"/>
                          <a:cs typeface="Times New Roman" panose="02020603050405020304" pitchFamily="18" charset="0"/>
                        </a:rPr>
                        <a:t>Qualifier </a:t>
                      </a:r>
                      <a:r>
                        <a:rPr lang="fr-FR" sz="1300" b="1" dirty="0">
                          <a:effectLst/>
                          <a:latin typeface="+mn-lt"/>
                          <a:ea typeface="Calibri" panose="020F0502020204030204" pitchFamily="34" charset="0"/>
                          <a:cs typeface="Times New Roman" panose="02020603050405020304" pitchFamily="18" charset="0"/>
                        </a:rPr>
                        <a:t>une modification ou une rupture </a:t>
                      </a:r>
                      <a:r>
                        <a:rPr lang="fr-FR" sz="1300" dirty="0">
                          <a:effectLst/>
                          <a:latin typeface="+mn-lt"/>
                          <a:ea typeface="Calibri" panose="020F0502020204030204" pitchFamily="34" charset="0"/>
                          <a:cs typeface="Times New Roman" panose="02020603050405020304" pitchFamily="18" charset="0"/>
                        </a:rPr>
                        <a:t>du rapport d’emploi et en déduire les conséquences </a:t>
                      </a:r>
                      <a:r>
                        <a:rPr lang="fr-FR" sz="1300" dirty="0" smtClean="0">
                          <a:effectLst/>
                          <a:latin typeface="+mn-lt"/>
                          <a:ea typeface="Calibri" panose="020F0502020204030204" pitchFamily="34" charset="0"/>
                          <a:cs typeface="Times New Roman" panose="02020603050405020304" pitchFamily="18" charset="0"/>
                        </a:rPr>
                        <a:t>juridiques</a:t>
                      </a:r>
                      <a:endParaRPr lang="fr-FR"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eaLnBrk="0" hangingPunct="0">
                        <a:spcBef>
                          <a:spcPct val="60000"/>
                        </a:spcBef>
                        <a:spcAft>
                          <a:spcPct val="40000"/>
                        </a:spcAft>
                        <a:buClr>
                          <a:schemeClr val="hlink"/>
                        </a:buClr>
                        <a:buFont typeface="Wingdings" pitchFamily="2" charset="2"/>
                        <a:defRPr>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defRPr sz="1300">
                          <a:solidFill>
                            <a:schemeClr val="tx1"/>
                          </a:solidFill>
                          <a:latin typeface="Calibri" pitchFamily="34" charset="0"/>
                          <a:ea typeface="Arial" charset="0"/>
                          <a:cs typeface="Calibri" pitchFamily="34" charset="0"/>
                        </a:defRPr>
                      </a:lvl2pPr>
                      <a:lvl3pPr marL="1143000" indent="-228600" eaLnBrk="0" hangingPunct="0">
                        <a:spcBef>
                          <a:spcPct val="20000"/>
                        </a:spcBef>
                        <a:defRPr sz="13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defRPr sz="1000">
                          <a:solidFill>
                            <a:schemeClr val="tx1"/>
                          </a:solidFill>
                          <a:latin typeface="Calibri" pitchFamily="34" charset="0"/>
                          <a:ea typeface="Arial" charset="0"/>
                          <a:cs typeface="Calibri" pitchFamily="34" charset="0"/>
                        </a:defRPr>
                      </a:lvl4pPr>
                      <a:lvl5pPr marL="2057400" indent="-228600" eaLnBrk="0" hangingPunct="0">
                        <a:spcBef>
                          <a:spcPct val="20000"/>
                        </a:spcBef>
                        <a:defRPr sz="10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rPr>
                        <a:t> - </a:t>
                      </a:r>
                      <a:r>
                        <a:rPr kumimoji="0" lang="fr-FR" altLang="fr-FR" sz="1300" b="1" i="0" u="none" strike="noStrike" cap="none" normalizeH="0" baseline="0" dirty="0" smtClean="0">
                          <a:ln>
                            <a:noFill/>
                          </a:ln>
                          <a:solidFill>
                            <a:srgbClr val="000000"/>
                          </a:solidFill>
                          <a:effectLst/>
                          <a:latin typeface="Arial" charset="0"/>
                          <a:ea typeface="ＭＳ Ｐゴシック" pitchFamily="34" charset="-128"/>
                          <a:cs typeface="Arial" charset="0"/>
                        </a:rPr>
                        <a:t>Proposer des actions </a:t>
                      </a:r>
                      <a:r>
                        <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rPr>
                        <a:t>appropriées dans le cadre d’une gestion des emplois et des compétences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rPr>
                        <a:t>- </a:t>
                      </a:r>
                      <a:r>
                        <a:rPr kumimoji="0" lang="fr-FR" altLang="fr-FR" sz="1300" b="1" i="0" u="none" strike="noStrike" cap="none" normalizeH="0" baseline="0" dirty="0" smtClean="0">
                          <a:ln>
                            <a:noFill/>
                          </a:ln>
                          <a:solidFill>
                            <a:srgbClr val="000000"/>
                          </a:solidFill>
                          <a:effectLst/>
                          <a:latin typeface="Arial" charset="0"/>
                          <a:ea typeface="ＭＳ Ｐゴシック" pitchFamily="34" charset="-128"/>
                          <a:cs typeface="Arial" charset="0"/>
                        </a:rPr>
                        <a:t>Identifier les leviers de motivation </a:t>
                      </a:r>
                      <a:r>
                        <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rPr>
                        <a:t>conciliant l’objectif de l’entreprise et les attentes de l’individu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extLst>
              </a:tr>
              <a:tr h="2041694">
                <a:tc>
                  <a:txBody>
                    <a:bodyPr/>
                    <a:lstStyle>
                      <a:lvl1pPr eaLnBrk="0" hangingPunct="0">
                        <a:spcBef>
                          <a:spcPct val="60000"/>
                        </a:spcBef>
                        <a:spcAft>
                          <a:spcPct val="40000"/>
                        </a:spcAft>
                        <a:buClr>
                          <a:schemeClr val="hlink"/>
                        </a:buClr>
                        <a:buFont typeface="Wingdings" pitchFamily="2" charset="2"/>
                        <a:defRPr>
                          <a:solidFill>
                            <a:schemeClr val="accent1"/>
                          </a:solidFill>
                          <a:latin typeface="Calibri" pitchFamily="34" charset="0"/>
                          <a:ea typeface="Arial" charset="0"/>
                          <a:cs typeface="Calibri" pitchFamily="34" charset="0"/>
                        </a:defRPr>
                      </a:lvl1pPr>
                      <a:lvl2pPr marL="742950" indent="-285750" eaLnBrk="0" hangingPunct="0">
                        <a:spcBef>
                          <a:spcPct val="20000"/>
                        </a:spcBef>
                        <a:buClr>
                          <a:schemeClr val="accent1"/>
                        </a:buClr>
                        <a:buFont typeface="Wingdings" pitchFamily="2" charset="2"/>
                        <a:defRPr sz="1300">
                          <a:solidFill>
                            <a:schemeClr val="tx1"/>
                          </a:solidFill>
                          <a:latin typeface="Calibri" pitchFamily="34" charset="0"/>
                          <a:ea typeface="Arial" charset="0"/>
                          <a:cs typeface="Calibri" pitchFamily="34" charset="0"/>
                        </a:defRPr>
                      </a:lvl2pPr>
                      <a:lvl3pPr marL="1143000" indent="-228600" eaLnBrk="0" hangingPunct="0">
                        <a:spcBef>
                          <a:spcPct val="20000"/>
                        </a:spcBef>
                        <a:defRPr sz="1300">
                          <a:solidFill>
                            <a:schemeClr val="tx1"/>
                          </a:solidFill>
                          <a:latin typeface="Calibri" pitchFamily="34" charset="0"/>
                          <a:ea typeface="Arial" charset="0"/>
                          <a:cs typeface="Calibri" pitchFamily="34" charset="0"/>
                        </a:defRPr>
                      </a:lvl3pPr>
                      <a:lvl4pPr marL="1600200" indent="-228600" eaLnBrk="0" hangingPunct="0">
                        <a:spcBef>
                          <a:spcPct val="20000"/>
                        </a:spcBef>
                        <a:buClr>
                          <a:schemeClr val="accent1"/>
                        </a:buClr>
                        <a:buFont typeface="Arial" charset="0"/>
                        <a:defRPr sz="1000">
                          <a:solidFill>
                            <a:schemeClr val="tx1"/>
                          </a:solidFill>
                          <a:latin typeface="Calibri" pitchFamily="34" charset="0"/>
                          <a:ea typeface="Arial" charset="0"/>
                          <a:cs typeface="Calibri" pitchFamily="34" charset="0"/>
                        </a:defRPr>
                      </a:lvl4pPr>
                      <a:lvl5pPr marL="2057400" indent="-228600" eaLnBrk="0" hangingPunct="0">
                        <a:spcBef>
                          <a:spcPct val="20000"/>
                        </a:spcBef>
                        <a:defRPr sz="1000">
                          <a:solidFill>
                            <a:schemeClr val="tx1"/>
                          </a:solidFill>
                          <a:latin typeface="Calibri" pitchFamily="34" charset="0"/>
                          <a:ea typeface="Arial" charset="0"/>
                          <a:cs typeface="Calibri" pitchFamily="34" charset="0"/>
                        </a:defRPr>
                      </a:lvl5pPr>
                      <a:lvl6pPr marL="25146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6pPr>
                      <a:lvl7pPr marL="29718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7pPr>
                      <a:lvl8pPr marL="34290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8pPr>
                      <a:lvl9pPr marL="3886200" indent="-228600" eaLnBrk="0" fontAlgn="base" hangingPunct="0">
                        <a:spcBef>
                          <a:spcPct val="20000"/>
                        </a:spcBef>
                        <a:spcAft>
                          <a:spcPct val="0"/>
                        </a:spcAft>
                        <a:defRPr sz="1000">
                          <a:solidFill>
                            <a:schemeClr val="tx1"/>
                          </a:solidFill>
                          <a:latin typeface="Calibri" pitchFamily="34" charset="0"/>
                          <a:ea typeface="Arial" charset="0"/>
                          <a:cs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300" b="0" i="0" u="none" strike="noStrike" cap="none" normalizeH="0" baseline="0" dirty="0" smtClean="0">
                          <a:ln>
                            <a:noFill/>
                          </a:ln>
                          <a:solidFill>
                            <a:srgbClr val="000000"/>
                          </a:solidFill>
                          <a:effectLst/>
                          <a:latin typeface="Arial" charset="0"/>
                          <a:ea typeface="ＭＳ Ｐゴシック" pitchFamily="34" charset="-128"/>
                          <a:cs typeface="Arial" charset="0"/>
                        </a:rPr>
                        <a:t> </a:t>
                      </a:r>
                    </a:p>
                    <a:p>
                      <a:r>
                        <a:rPr lang="fr-FR" sz="1300" strike="sngStrike" kern="1200" dirty="0" smtClean="0">
                          <a:solidFill>
                            <a:schemeClr val="tx1"/>
                          </a:solidFill>
                          <a:effectLst/>
                          <a:latin typeface="Arial" panose="020B0604020202020204" pitchFamily="34" charset="0"/>
                          <a:ea typeface="Arial" charset="0"/>
                          <a:cs typeface="Arial" panose="020B0604020202020204" pitchFamily="34" charset="0"/>
                        </a:rPr>
                        <a:t>- </a:t>
                      </a:r>
                      <a:r>
                        <a:rPr lang="fr-FR" sz="1300" kern="1200" dirty="0" smtClean="0">
                          <a:solidFill>
                            <a:schemeClr val="tx1"/>
                          </a:solidFill>
                          <a:effectLst/>
                          <a:latin typeface="Arial" panose="020B0604020202020204" pitchFamily="34" charset="0"/>
                          <a:ea typeface="Arial" charset="0"/>
                          <a:cs typeface="Arial" panose="020B0604020202020204" pitchFamily="34" charset="0"/>
                        </a:rPr>
                        <a:t>L’offre et la demande de travail</a:t>
                      </a:r>
                    </a:p>
                    <a:p>
                      <a:r>
                        <a:rPr lang="fr-FR" sz="1300" kern="1200" dirty="0" smtClean="0">
                          <a:solidFill>
                            <a:schemeClr val="tx1"/>
                          </a:solidFill>
                          <a:effectLst/>
                          <a:latin typeface="Arial" panose="020B0604020202020204" pitchFamily="34" charset="0"/>
                          <a:ea typeface="Arial" charset="0"/>
                          <a:cs typeface="Arial" panose="020B0604020202020204" pitchFamily="34" charset="0"/>
                        </a:rPr>
                        <a:t>- La segmentation du marché du travail</a:t>
                      </a:r>
                    </a:p>
                    <a:p>
                      <a:r>
                        <a:rPr lang="fr-FR" sz="1300" kern="1200" dirty="0" smtClean="0">
                          <a:solidFill>
                            <a:schemeClr val="tx1"/>
                          </a:solidFill>
                          <a:effectLst/>
                          <a:latin typeface="Arial" panose="020B0604020202020204" pitchFamily="34" charset="0"/>
                          <a:ea typeface="Arial" charset="0"/>
                          <a:cs typeface="Arial" panose="020B0604020202020204" pitchFamily="34" charset="0"/>
                        </a:rPr>
                        <a:t>- Les déséquilibres du marché du travail et la politique de l’emploi </a:t>
                      </a:r>
                      <a:endParaRPr kumimoji="0" lang="fr-FR" altLang="fr-FR" sz="13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différentes sources du droit du travail </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régimes juridiques du salarié et du travailleur indépendant </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contrats de travail</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principes de la protection du salarié</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modifications du rapport d’emploi </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Les </a:t>
                      </a:r>
                      <a:r>
                        <a:rPr lang="fr-FR" sz="1300" dirty="0">
                          <a:effectLst/>
                          <a:latin typeface="Arial" panose="020B0604020202020204" pitchFamily="34" charset="0"/>
                          <a:ea typeface="Calibri" panose="020F0502020204030204" pitchFamily="34" charset="0"/>
                          <a:cs typeface="Arial" panose="020B0604020202020204" pitchFamily="34" charset="0"/>
                        </a:rPr>
                        <a:t>modes de rupture du rapport d’emploi </a:t>
                      </a:r>
                    </a:p>
                    <a:p>
                      <a:pPr algn="just">
                        <a:lnSpc>
                          <a:spcPct val="115000"/>
                        </a:lnSpc>
                        <a:spcAft>
                          <a:spcPts val="0"/>
                        </a:spcAft>
                        <a:tabLst>
                          <a:tab pos="1890395" algn="l"/>
                        </a:tabLst>
                      </a:pPr>
                      <a:r>
                        <a:rPr lang="fr-FR" sz="1300" dirty="0" smtClean="0">
                          <a:effectLst/>
                          <a:latin typeface="Arial" panose="020B0604020202020204" pitchFamily="34" charset="0"/>
                          <a:ea typeface="Calibri" panose="020F0502020204030204" pitchFamily="34" charset="0"/>
                          <a:cs typeface="Arial" panose="020B0604020202020204" pitchFamily="34" charset="0"/>
                        </a:rPr>
                        <a:t>- Le </a:t>
                      </a:r>
                      <a:r>
                        <a:rPr lang="fr-FR" sz="1300" dirty="0">
                          <a:effectLst/>
                          <a:latin typeface="Arial" panose="020B0604020202020204" pitchFamily="34" charset="0"/>
                          <a:ea typeface="Calibri" panose="020F0502020204030204" pitchFamily="34" charset="0"/>
                          <a:cs typeface="Arial" panose="020B0604020202020204" pitchFamily="34" charset="0"/>
                        </a:rPr>
                        <a:t>droit négocié et le rôle des partenaires sociaux.</a:t>
                      </a:r>
                    </a:p>
                    <a:p>
                      <a:pPr algn="just">
                        <a:lnSpc>
                          <a:spcPct val="115000"/>
                        </a:lnSpc>
                        <a:spcAft>
                          <a:spcPts val="300"/>
                        </a:spcAft>
                        <a:tabLst>
                          <a:tab pos="1890395" algn="l"/>
                        </a:tabLst>
                      </a:pPr>
                      <a:r>
                        <a:rPr lang="fr-FR" sz="1300" dirty="0">
                          <a:effectLst/>
                          <a:latin typeface="Calibri" panose="020F0502020204030204" pitchFamily="34" charset="0"/>
                          <a:ea typeface="Calibri" panose="020F0502020204030204" pitchFamily="34" charset="0"/>
                          <a:cs typeface="Calibri" panose="020F0502020204030204" pitchFamily="34" charset="0"/>
                        </a:rPr>
                        <a:t>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algn="just">
                        <a:lnSpc>
                          <a:spcPct val="115000"/>
                        </a:lnSpc>
                        <a:spcAft>
                          <a:spcPts val="0"/>
                        </a:spcAft>
                        <a:tabLst>
                          <a:tab pos="1890395" algn="l"/>
                        </a:tabLst>
                      </a:pPr>
                      <a:r>
                        <a:rPr lang="fr-FR"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Le </a:t>
                      </a:r>
                      <a:r>
                        <a:rPr lang="fr-FR"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dispositif de gestion prévisionnelle des emplois et des compétences</a:t>
                      </a:r>
                    </a:p>
                    <a:p>
                      <a:pPr algn="just">
                        <a:lnSpc>
                          <a:spcPct val="115000"/>
                        </a:lnSpc>
                        <a:spcAft>
                          <a:spcPts val="0"/>
                        </a:spcAft>
                        <a:tabLst>
                          <a:tab pos="1890395" algn="l"/>
                        </a:tabLst>
                      </a:pPr>
                      <a:r>
                        <a:rPr lang="fr-FR"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Les </a:t>
                      </a:r>
                      <a:r>
                        <a:rPr lang="fr-FR"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facteurs de la motivation et de la satisfaction au travail</a:t>
                      </a:r>
                    </a:p>
                    <a:p>
                      <a:pPr algn="just">
                        <a:lnSpc>
                          <a:spcPct val="115000"/>
                        </a:lnSpc>
                        <a:spcAft>
                          <a:spcPts val="0"/>
                        </a:spcAft>
                        <a:tabLst>
                          <a:tab pos="1890395" algn="l"/>
                        </a:tabLst>
                      </a:pPr>
                      <a:r>
                        <a:rPr lang="fr-FR"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Les </a:t>
                      </a:r>
                      <a:r>
                        <a:rPr lang="fr-FR"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conditions de travail et leurs évolutions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extLst>
              </a:tr>
            </a:tbl>
          </a:graphicData>
        </a:graphic>
      </p:graphicFrame>
    </p:spTree>
    <p:extLst>
      <p:ext uri="{BB962C8B-B14F-4D97-AF65-F5344CB8AC3E}">
        <p14:creationId xmlns:p14="http://schemas.microsoft.com/office/powerpoint/2010/main" val="72427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re 1"/>
          <p:cNvSpPr>
            <a:spLocks noGrp="1"/>
          </p:cNvSpPr>
          <p:nvPr>
            <p:ph type="title"/>
          </p:nvPr>
        </p:nvSpPr>
        <p:spPr>
          <a:xfrm>
            <a:off x="838200" y="365126"/>
            <a:ext cx="10515600" cy="704876"/>
          </a:xfrm>
        </p:spPr>
        <p:txBody>
          <a:bodyPr/>
          <a:lstStyle/>
          <a:p>
            <a:pPr algn="ctr" defTabSz="457200"/>
            <a:r>
              <a:rPr lang="fr-FR" altLang="fr-FR" sz="2700" b="1" dirty="0">
                <a:solidFill>
                  <a:srgbClr val="0070C0"/>
                </a:solidFill>
                <a:latin typeface="Calibri" charset="0"/>
                <a:ea typeface="ＭＳ Ｐゴシック" charset="-128"/>
                <a:cs typeface="Calibri" charset="0"/>
              </a:rPr>
              <a:t>Quelles sont les principales évolutions du marché du travail ?</a:t>
            </a:r>
          </a:p>
        </p:txBody>
      </p:sp>
      <p:sp>
        <p:nvSpPr>
          <p:cNvPr id="3" name="Espace réservé du texte 2"/>
          <p:cNvSpPr>
            <a:spLocks noGrp="1"/>
          </p:cNvSpPr>
          <p:nvPr>
            <p:ph type="body" sz="quarter" idx="13"/>
          </p:nvPr>
        </p:nvSpPr>
        <p:spPr>
          <a:xfrm>
            <a:off x="838200" y="1187583"/>
            <a:ext cx="10515600" cy="5228983"/>
          </a:xfrm>
        </p:spPr>
        <p:txBody>
          <a:bodyPr>
            <a:noAutofit/>
          </a:bodyPr>
          <a:lstStyle/>
          <a:p>
            <a:pPr marL="0" indent="0">
              <a:buNone/>
              <a:defRPr/>
            </a:pPr>
            <a:r>
              <a:rPr lang="fr-FR" sz="1800" b="1" dirty="0" smtClean="0">
                <a:solidFill>
                  <a:srgbClr val="FF0000"/>
                </a:solidFill>
              </a:rPr>
              <a:t>Problématisation : </a:t>
            </a:r>
            <a:endParaRPr lang="fr-FR" sz="1800" b="1" dirty="0">
              <a:solidFill>
                <a:srgbClr val="FF0000"/>
              </a:solidFill>
            </a:endParaRPr>
          </a:p>
          <a:p>
            <a:pPr marL="0" indent="0" algn="just">
              <a:buNone/>
              <a:defRPr/>
            </a:pPr>
            <a:r>
              <a:rPr lang="fr-FR" sz="1800" dirty="0"/>
              <a:t> Le marché du travail occupe une place particulière au sein de l’économie. L’objectif est ici d’en permettre la compréhension en amenant le titulaire de BTS à identifier les principales évolutions de ce marché pour mieux saisir l’influence des mesures prises dans le cadre de politique de l’emploi</a:t>
            </a:r>
            <a:r>
              <a:rPr lang="fr-FR" sz="1800" dirty="0" smtClean="0"/>
              <a:t>.</a:t>
            </a:r>
          </a:p>
          <a:p>
            <a:pPr marL="0" indent="0">
              <a:buNone/>
              <a:defRPr/>
            </a:pPr>
            <a:endParaRPr lang="fr-FR" sz="1800" dirty="0"/>
          </a:p>
          <a:p>
            <a:pPr marL="0" indent="0">
              <a:spcBef>
                <a:spcPts val="0"/>
              </a:spcBef>
              <a:buNone/>
              <a:defRPr/>
            </a:pPr>
            <a:r>
              <a:rPr lang="fr-FR" sz="1800" b="1" dirty="0">
                <a:solidFill>
                  <a:srgbClr val="FF0000"/>
                </a:solidFill>
              </a:rPr>
              <a:t>Apports scientifiques et limites des </a:t>
            </a:r>
            <a:r>
              <a:rPr lang="fr-FR" sz="1800" b="1" dirty="0" smtClean="0">
                <a:solidFill>
                  <a:srgbClr val="FF0000"/>
                </a:solidFill>
              </a:rPr>
              <a:t>savoirs :</a:t>
            </a:r>
            <a:endParaRPr lang="fr-FR" sz="1800" b="1" dirty="0">
              <a:solidFill>
                <a:srgbClr val="FF0000"/>
              </a:solidFill>
            </a:endParaRPr>
          </a:p>
          <a:p>
            <a:pPr lvl="1">
              <a:spcBef>
                <a:spcPts val="0"/>
              </a:spcBef>
              <a:buFontTx/>
              <a:buChar char="-"/>
              <a:defRPr/>
            </a:pPr>
            <a:r>
              <a:rPr lang="fr-FR" sz="1800" dirty="0" smtClean="0">
                <a:solidFill>
                  <a:srgbClr val="000000"/>
                </a:solidFill>
              </a:rPr>
              <a:t>Dimension </a:t>
            </a:r>
            <a:r>
              <a:rPr lang="fr-FR" sz="1800" dirty="0">
                <a:solidFill>
                  <a:srgbClr val="000000"/>
                </a:solidFill>
              </a:rPr>
              <a:t>de plus en plus protéiforme du </a:t>
            </a:r>
            <a:r>
              <a:rPr lang="fr-FR" sz="1800" dirty="0" smtClean="0">
                <a:solidFill>
                  <a:srgbClr val="000000"/>
                </a:solidFill>
              </a:rPr>
              <a:t>travail</a:t>
            </a:r>
            <a:endParaRPr lang="fr-FR" sz="1800" dirty="0">
              <a:solidFill>
                <a:srgbClr val="000000"/>
              </a:solidFill>
            </a:endParaRPr>
          </a:p>
          <a:p>
            <a:pPr lvl="1">
              <a:spcBef>
                <a:spcPts val="0"/>
              </a:spcBef>
              <a:buFontTx/>
              <a:buChar char="-"/>
              <a:defRPr/>
            </a:pPr>
            <a:r>
              <a:rPr lang="fr-FR" sz="1800" dirty="0">
                <a:solidFill>
                  <a:srgbClr val="000000"/>
                </a:solidFill>
              </a:rPr>
              <a:t>Analyse de la segmentation du marché du travail</a:t>
            </a:r>
          </a:p>
          <a:p>
            <a:pPr lvl="1">
              <a:spcBef>
                <a:spcPts val="0"/>
              </a:spcBef>
              <a:buFontTx/>
              <a:buChar char="-"/>
              <a:defRPr/>
            </a:pPr>
            <a:r>
              <a:rPr lang="fr-FR" sz="1800" dirty="0">
                <a:solidFill>
                  <a:srgbClr val="000000"/>
                </a:solidFill>
              </a:rPr>
              <a:t>Tendances lourdes de l’évolution du marché du travail</a:t>
            </a:r>
          </a:p>
          <a:p>
            <a:pPr lvl="1">
              <a:spcBef>
                <a:spcPts val="0"/>
              </a:spcBef>
              <a:buFontTx/>
              <a:buChar char="-"/>
              <a:defRPr/>
            </a:pPr>
            <a:r>
              <a:rPr lang="fr-FR" sz="1800" dirty="0">
                <a:solidFill>
                  <a:srgbClr val="000000"/>
                </a:solidFill>
              </a:rPr>
              <a:t>Caractérisation de l’action des pouvoirs publics en matière de politique de l’emploi</a:t>
            </a:r>
          </a:p>
          <a:p>
            <a:pPr marL="0" indent="0">
              <a:spcBef>
                <a:spcPts val="0"/>
              </a:spcBef>
              <a:buNone/>
              <a:defRPr/>
            </a:pPr>
            <a:endParaRPr lang="fr-FR" sz="1800" dirty="0">
              <a:solidFill>
                <a:srgbClr val="FF0000"/>
              </a:solidFill>
            </a:endParaRPr>
          </a:p>
          <a:p>
            <a:pPr marL="0" indent="0">
              <a:spcBef>
                <a:spcPts val="0"/>
              </a:spcBef>
              <a:buNone/>
              <a:defRPr/>
            </a:pPr>
            <a:r>
              <a:rPr lang="fr-FR" altLang="fr-FR" sz="1800" b="1" dirty="0">
                <a:solidFill>
                  <a:srgbClr val="FF0000"/>
                </a:solidFill>
                <a:latin typeface="Calibri" panose="020F0502020204030204" pitchFamily="34" charset="0"/>
                <a:cs typeface="Calibri" panose="020F0502020204030204" pitchFamily="34" charset="0"/>
              </a:rPr>
              <a:t>Prolongements </a:t>
            </a:r>
            <a:r>
              <a:rPr lang="fr-FR" altLang="fr-FR" sz="1800" b="1" dirty="0" smtClean="0">
                <a:solidFill>
                  <a:srgbClr val="FF0000"/>
                </a:solidFill>
                <a:latin typeface="Calibri" panose="020F0502020204030204" pitchFamily="34" charset="0"/>
                <a:cs typeface="Calibri" panose="020F0502020204030204" pitchFamily="34" charset="0"/>
              </a:rPr>
              <a:t>éventuels :</a:t>
            </a:r>
            <a:endParaRPr lang="fr-FR" altLang="fr-FR" sz="1800" b="1" dirty="0">
              <a:solidFill>
                <a:srgbClr val="FF0000"/>
              </a:solidFill>
              <a:latin typeface="Calibri" panose="020F0502020204030204" pitchFamily="34" charset="0"/>
              <a:cs typeface="Calibri" panose="020F0502020204030204" pitchFamily="34" charset="0"/>
            </a:endParaRPr>
          </a:p>
          <a:p>
            <a:pPr marL="0" indent="0">
              <a:spcBef>
                <a:spcPts val="0"/>
              </a:spcBef>
              <a:buNone/>
              <a:defRPr/>
            </a:pPr>
            <a:r>
              <a:rPr lang="fr-FR" sz="1800" dirty="0" smtClean="0"/>
              <a:t>	Comparer </a:t>
            </a:r>
            <a:r>
              <a:rPr lang="fr-FR" sz="1800" dirty="0"/>
              <a:t>l’évolution du marché du travail national avec celui de pays européens de taille </a:t>
            </a:r>
            <a:r>
              <a:rPr lang="fr-FR" sz="1800" dirty="0" smtClean="0"/>
              <a:t>	comparable</a:t>
            </a:r>
            <a:endParaRPr lang="fr-FR" sz="1800" dirty="0"/>
          </a:p>
          <a:p>
            <a:pPr marL="0" indent="0">
              <a:spcBef>
                <a:spcPts val="0"/>
              </a:spcBef>
              <a:buNone/>
              <a:defRPr/>
            </a:pPr>
            <a:endParaRPr lang="fr-FR" sz="1800" b="1" dirty="0"/>
          </a:p>
          <a:p>
            <a:pPr marL="0" indent="0">
              <a:spcBef>
                <a:spcPts val="0"/>
              </a:spcBef>
              <a:buNone/>
              <a:defRPr/>
            </a:pPr>
            <a:r>
              <a:rPr lang="fr-FR" sz="1800" b="1" dirty="0">
                <a:solidFill>
                  <a:srgbClr val="FF0000"/>
                </a:solidFill>
              </a:rPr>
              <a:t>Ressources pour la </a:t>
            </a:r>
            <a:r>
              <a:rPr lang="fr-FR" sz="1800" b="1" dirty="0" smtClean="0">
                <a:solidFill>
                  <a:srgbClr val="FF0000"/>
                </a:solidFill>
              </a:rPr>
              <a:t>classe : </a:t>
            </a:r>
            <a:endParaRPr lang="fr-FR" sz="1800" b="1" dirty="0">
              <a:solidFill>
                <a:srgbClr val="FF0000"/>
              </a:solidFill>
            </a:endParaRPr>
          </a:p>
          <a:p>
            <a:pPr marL="0" indent="0">
              <a:buNone/>
              <a:defRPr/>
            </a:pPr>
            <a:r>
              <a:rPr lang="fr-FR" sz="1800" dirty="0"/>
              <a:t> Des supports documentaires synthétiques </a:t>
            </a:r>
            <a:r>
              <a:rPr lang="fr-FR" sz="1800" i="1" dirty="0"/>
              <a:t>(de préférence institutionnels) </a:t>
            </a:r>
            <a:r>
              <a:rPr lang="fr-FR" sz="1800" dirty="0"/>
              <a:t>permettant d’analyser le marché du travail dans sa globalité. Tout autre support de qualité pour l’analyse microéconomique.</a:t>
            </a:r>
          </a:p>
        </p:txBody>
      </p:sp>
    </p:spTree>
    <p:extLst>
      <p:ext uri="{BB962C8B-B14F-4D97-AF65-F5344CB8AC3E}">
        <p14:creationId xmlns:p14="http://schemas.microsoft.com/office/powerpoint/2010/main" val="1500928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re 1"/>
          <p:cNvSpPr>
            <a:spLocks noGrp="1"/>
          </p:cNvSpPr>
          <p:nvPr>
            <p:ph type="title"/>
          </p:nvPr>
        </p:nvSpPr>
        <p:spPr>
          <a:xfrm>
            <a:off x="838199" y="365125"/>
            <a:ext cx="11353801" cy="387403"/>
          </a:xfrm>
        </p:spPr>
        <p:txBody>
          <a:bodyPr>
            <a:normAutofit fontScale="90000"/>
          </a:bodyPr>
          <a:lstStyle/>
          <a:p>
            <a:pPr algn="ctr" eaLnBrk="1" hangingPunct="1"/>
            <a:r>
              <a:rPr lang="fr-FR" altLang="fr-FR" sz="2400" b="1" dirty="0">
                <a:solidFill>
                  <a:srgbClr val="0070C0"/>
                </a:solidFill>
                <a:latin typeface="Calibri" charset="0"/>
                <a:cs typeface="Calibri" charset="0"/>
              </a:rPr>
              <a:t>Comment le droit prend-il en considération les besoins des entreprises et des salariés ?</a:t>
            </a:r>
            <a:endParaRPr lang="fr-FR" altLang="fr-FR" sz="2400" b="1" dirty="0">
              <a:solidFill>
                <a:srgbClr val="0070C0"/>
              </a:solidFill>
              <a:latin typeface="Calibri" charset="0"/>
              <a:ea typeface="ＭＳ Ｐゴシック" charset="-128"/>
              <a:cs typeface="Calibri" charset="0"/>
            </a:endParaRPr>
          </a:p>
        </p:txBody>
      </p:sp>
      <p:sp>
        <p:nvSpPr>
          <p:cNvPr id="63491" name="Espace réservé du texte 2"/>
          <p:cNvSpPr>
            <a:spLocks noGrp="1"/>
          </p:cNvSpPr>
          <p:nvPr>
            <p:ph type="body" sz="quarter" idx="13"/>
          </p:nvPr>
        </p:nvSpPr>
        <p:spPr>
          <a:xfrm>
            <a:off x="940786" y="881869"/>
            <a:ext cx="10713202" cy="5597759"/>
          </a:xfrm>
        </p:spPr>
        <p:txBody>
          <a:bodyPr>
            <a:normAutofit/>
          </a:bodyPr>
          <a:lstStyle/>
          <a:p>
            <a:pPr marL="0" indent="0">
              <a:buNone/>
              <a:defRPr/>
            </a:pPr>
            <a:endParaRPr lang="fr-FR" altLang="fr-FR" sz="1600" b="1" dirty="0">
              <a:latin typeface="Calibri" panose="020F0502020204030204" pitchFamily="34" charset="0"/>
              <a:cs typeface="Calibri" panose="020F0502020204030204" pitchFamily="34" charset="0"/>
            </a:endParaRPr>
          </a:p>
          <a:p>
            <a:pPr marL="0" indent="0">
              <a:spcBef>
                <a:spcPts val="0"/>
              </a:spcBef>
              <a:buNone/>
              <a:defRPr/>
            </a:pPr>
            <a:r>
              <a:rPr lang="fr-FR" altLang="fr-FR" sz="2000" b="1" dirty="0" smtClean="0">
                <a:solidFill>
                  <a:srgbClr val="FF0000"/>
                </a:solidFill>
                <a:latin typeface="Calibri" panose="020F0502020204030204" pitchFamily="34" charset="0"/>
                <a:cs typeface="Calibri" panose="020F0502020204030204" pitchFamily="34" charset="0"/>
              </a:rPr>
              <a:t>Problématisation : </a:t>
            </a:r>
            <a:endParaRPr lang="fr-FR" altLang="fr-FR" sz="2000" b="1" dirty="0">
              <a:solidFill>
                <a:srgbClr val="FF0000"/>
              </a:solidFill>
              <a:latin typeface="Calibri" panose="020F0502020204030204" pitchFamily="34" charset="0"/>
              <a:cs typeface="Calibri" panose="020F0502020204030204" pitchFamily="34" charset="0"/>
            </a:endParaRPr>
          </a:p>
          <a:p>
            <a:pPr marL="0" indent="0">
              <a:spcBef>
                <a:spcPts val="0"/>
              </a:spcBef>
              <a:buNone/>
              <a:defRPr/>
            </a:pPr>
            <a:endParaRPr lang="fr-FR" altLang="fr-FR" sz="2000" b="1" dirty="0">
              <a:latin typeface="Calibri" panose="020F0502020204030204" pitchFamily="34" charset="0"/>
              <a:cs typeface="Calibri" panose="020F0502020204030204" pitchFamily="34" charset="0"/>
            </a:endParaRPr>
          </a:p>
          <a:p>
            <a:pPr marL="0" indent="0">
              <a:spcBef>
                <a:spcPts val="0"/>
              </a:spcBef>
              <a:buNone/>
              <a:defRPr/>
            </a:pPr>
            <a:r>
              <a:rPr lang="fr-FR" altLang="fr-FR" sz="2000" dirty="0" smtClean="0">
                <a:latin typeface="Calibri" panose="020F0502020204030204" pitchFamily="34" charset="0"/>
                <a:cs typeface="Calibri" panose="020F0502020204030204" pitchFamily="34" charset="0"/>
              </a:rPr>
              <a:t>- La </a:t>
            </a:r>
            <a:r>
              <a:rPr lang="fr-FR" altLang="fr-FR" sz="2000" dirty="0">
                <a:latin typeface="Calibri" panose="020F0502020204030204" pitchFamily="34" charset="0"/>
                <a:cs typeface="Calibri" panose="020F0502020204030204" pitchFamily="34" charset="0"/>
              </a:rPr>
              <a:t>relation d’emploi met en évidence la coexistence de différentes sources de droit. Il s’agira de mettre en évidence les évolutions.</a:t>
            </a:r>
          </a:p>
          <a:p>
            <a:pPr marL="0" indent="0">
              <a:spcBef>
                <a:spcPts val="0"/>
              </a:spcBef>
              <a:buNone/>
              <a:defRPr/>
            </a:pPr>
            <a:endParaRPr lang="fr-FR" altLang="fr-FR" sz="2000" dirty="0">
              <a:latin typeface="Calibri" panose="020F0502020204030204" pitchFamily="34" charset="0"/>
              <a:cs typeface="Calibri" panose="020F0502020204030204" pitchFamily="34" charset="0"/>
            </a:endParaRPr>
          </a:p>
          <a:p>
            <a:pPr marL="0" indent="0">
              <a:spcBef>
                <a:spcPts val="0"/>
              </a:spcBef>
              <a:buNone/>
              <a:defRPr/>
            </a:pPr>
            <a:r>
              <a:rPr lang="fr-FR" altLang="fr-FR" sz="2000" dirty="0" smtClean="0">
                <a:latin typeface="Calibri" panose="020F0502020204030204" pitchFamily="34" charset="0"/>
                <a:cs typeface="Calibri" panose="020F0502020204030204" pitchFamily="34" charset="0"/>
              </a:rPr>
              <a:t>- Le </a:t>
            </a:r>
            <a:r>
              <a:rPr lang="fr-FR" altLang="fr-FR" sz="2000" dirty="0">
                <a:latin typeface="Calibri" panose="020F0502020204030204" pitchFamily="34" charset="0"/>
                <a:cs typeface="Calibri" panose="020F0502020204030204" pitchFamily="34" charset="0"/>
              </a:rPr>
              <a:t>droit du travail régit les rapports individuels et collectifs créés par la relation de travail entre employeurs et salariés. Au sein de cette relation, il s’agira de caractériser les obligations de chacun, et d’identifier les réponses du droit à différentes situations : besoin de formation, modification du contrat de travail ou rupture.</a:t>
            </a:r>
          </a:p>
          <a:p>
            <a:pPr marL="0" indent="0">
              <a:buNone/>
              <a:defRPr/>
            </a:pPr>
            <a:r>
              <a:rPr lang="fr-FR" altLang="fr-FR" sz="2000" dirty="0">
                <a:latin typeface="Calibri" panose="020F0502020204030204" pitchFamily="34" charset="0"/>
                <a:cs typeface="Calibri" panose="020F0502020204030204" pitchFamily="34" charset="0"/>
              </a:rPr>
              <a:t> </a:t>
            </a:r>
            <a:r>
              <a:rPr lang="fr-FR" altLang="fr-FR" sz="2000" b="1" dirty="0">
                <a:solidFill>
                  <a:srgbClr val="FF0000"/>
                </a:solidFill>
                <a:latin typeface="Calibri" panose="020F0502020204030204" pitchFamily="34" charset="0"/>
                <a:cs typeface="Calibri" panose="020F0502020204030204" pitchFamily="34" charset="0"/>
              </a:rPr>
              <a:t>Apports scientifiques et limites des </a:t>
            </a:r>
            <a:r>
              <a:rPr lang="fr-FR" altLang="fr-FR" sz="2000" b="1" dirty="0" smtClean="0">
                <a:solidFill>
                  <a:srgbClr val="FF0000"/>
                </a:solidFill>
                <a:latin typeface="Calibri" panose="020F0502020204030204" pitchFamily="34" charset="0"/>
                <a:cs typeface="Calibri" panose="020F0502020204030204" pitchFamily="34" charset="0"/>
              </a:rPr>
              <a:t>savoirs : </a:t>
            </a:r>
            <a:endParaRPr lang="fr-FR" altLang="fr-FR" sz="2000" b="1" dirty="0">
              <a:solidFill>
                <a:srgbClr val="FF0000"/>
              </a:solidFill>
              <a:latin typeface="Calibri" panose="020F0502020204030204" pitchFamily="34" charset="0"/>
              <a:cs typeface="Calibri" panose="020F0502020204030204" pitchFamily="34" charset="0"/>
            </a:endParaRPr>
          </a:p>
          <a:p>
            <a:pPr lvl="2">
              <a:spcBef>
                <a:spcPts val="0"/>
              </a:spcBef>
              <a:buFontTx/>
              <a:buChar char="-"/>
              <a:defRPr/>
            </a:pPr>
            <a:r>
              <a:rPr lang="fr-FR" altLang="fr-FR" dirty="0"/>
              <a:t>Analyse de contrats de travail « usuels »</a:t>
            </a:r>
          </a:p>
          <a:p>
            <a:pPr lvl="2">
              <a:spcBef>
                <a:spcPts val="0"/>
              </a:spcBef>
              <a:buFontTx/>
              <a:buChar char="-"/>
              <a:defRPr/>
            </a:pPr>
            <a:r>
              <a:rPr lang="fr-FR" altLang="fr-FR" dirty="0"/>
              <a:t>Qualification d’une modification ou d’une rupture du rapport d’emploi </a:t>
            </a:r>
          </a:p>
          <a:p>
            <a:pPr lvl="2">
              <a:spcBef>
                <a:spcPts val="0"/>
              </a:spcBef>
              <a:buFontTx/>
              <a:buChar char="-"/>
              <a:defRPr/>
            </a:pPr>
            <a:r>
              <a:rPr lang="fr-FR" altLang="fr-FR" dirty="0"/>
              <a:t>Identification et appréciation du rôle des partenaires sociaux</a:t>
            </a:r>
          </a:p>
          <a:p>
            <a:pPr lvl="2">
              <a:spcBef>
                <a:spcPts val="0"/>
              </a:spcBef>
              <a:buFontTx/>
              <a:buChar char="-"/>
              <a:defRPr/>
            </a:pPr>
            <a:r>
              <a:rPr lang="fr-FR" altLang="fr-FR" dirty="0"/>
              <a:t>Identification des principaux dispositifs de formation </a:t>
            </a:r>
            <a:r>
              <a:rPr lang="fr-FR" altLang="fr-FR" i="1" dirty="0"/>
              <a:t>(à l’initiative de l’employeur ou du salarié) </a:t>
            </a:r>
          </a:p>
          <a:p>
            <a:pPr marL="0" indent="0">
              <a:spcBef>
                <a:spcPts val="600"/>
              </a:spcBef>
              <a:spcAft>
                <a:spcPts val="600"/>
              </a:spcAft>
              <a:buNone/>
              <a:defRPr/>
            </a:pPr>
            <a:r>
              <a:rPr lang="fr-FR" altLang="fr-FR" sz="2000" dirty="0">
                <a:latin typeface="Calibri" panose="020F0502020204030204" pitchFamily="34" charset="0"/>
                <a:cs typeface="Calibri" panose="020F0502020204030204" pitchFamily="34" charset="0"/>
              </a:rPr>
              <a:t> </a:t>
            </a:r>
            <a:r>
              <a:rPr lang="fr-FR" altLang="fr-FR" sz="2000" b="1" dirty="0">
                <a:solidFill>
                  <a:srgbClr val="FF0000"/>
                </a:solidFill>
                <a:latin typeface="Calibri" panose="020F0502020204030204" pitchFamily="34" charset="0"/>
                <a:cs typeface="Calibri" panose="020F0502020204030204" pitchFamily="34" charset="0"/>
              </a:rPr>
              <a:t>Ressources pour la </a:t>
            </a:r>
            <a:r>
              <a:rPr lang="fr-FR" altLang="fr-FR" sz="2000" b="1" dirty="0" smtClean="0">
                <a:solidFill>
                  <a:srgbClr val="FF0000"/>
                </a:solidFill>
                <a:latin typeface="Calibri" panose="020F0502020204030204" pitchFamily="34" charset="0"/>
                <a:cs typeface="Calibri" panose="020F0502020204030204" pitchFamily="34" charset="0"/>
              </a:rPr>
              <a:t>classe : </a:t>
            </a:r>
            <a:endParaRPr lang="fr-FR" altLang="fr-FR" sz="2000" b="1" dirty="0">
              <a:solidFill>
                <a:srgbClr val="FF0000"/>
              </a:solidFill>
              <a:latin typeface="Calibri" panose="020F0502020204030204" pitchFamily="34" charset="0"/>
              <a:cs typeface="Calibri" panose="020F0502020204030204" pitchFamily="34" charset="0"/>
            </a:endParaRPr>
          </a:p>
          <a:p>
            <a:pPr marL="0" indent="0">
              <a:spcBef>
                <a:spcPct val="0"/>
              </a:spcBef>
              <a:spcAft>
                <a:spcPct val="0"/>
              </a:spcAft>
              <a:buNone/>
              <a:defRPr/>
            </a:pPr>
            <a:r>
              <a:rPr lang="fr-FR" altLang="fr-FR" sz="2000" dirty="0">
                <a:latin typeface="Calibri" panose="020F0502020204030204" pitchFamily="34" charset="0"/>
                <a:cs typeface="Calibri" panose="020F0502020204030204" pitchFamily="34" charset="0"/>
              </a:rPr>
              <a:t> - </a:t>
            </a:r>
            <a:r>
              <a:rPr lang="en-US" altLang="fr-FR" sz="2000" dirty="0" smtClean="0"/>
              <a:t>S</a:t>
            </a:r>
            <a:r>
              <a:rPr lang="en-US" sz="2000" dirty="0" smtClean="0"/>
              <a:t>ituations </a:t>
            </a:r>
            <a:r>
              <a:rPr lang="en-US" sz="2000" dirty="0" err="1" smtClean="0"/>
              <a:t>juridiques</a:t>
            </a:r>
            <a:r>
              <a:rPr lang="en-US" sz="2000" dirty="0" smtClean="0"/>
              <a:t> </a:t>
            </a:r>
            <a:r>
              <a:rPr lang="en-US" sz="2000" dirty="0" err="1" smtClean="0"/>
              <a:t>auxquelles</a:t>
            </a:r>
            <a:r>
              <a:rPr lang="en-US" sz="2000" dirty="0" smtClean="0"/>
              <a:t> </a:t>
            </a:r>
            <a:r>
              <a:rPr lang="en-US" sz="2000" dirty="0"/>
              <a:t>les </a:t>
            </a:r>
            <a:r>
              <a:rPr lang="en-US" sz="2000" dirty="0" err="1" smtClean="0"/>
              <a:t>entreprises</a:t>
            </a:r>
            <a:r>
              <a:rPr lang="en-US" sz="2000" dirty="0" smtClean="0"/>
              <a:t> </a:t>
            </a:r>
            <a:r>
              <a:rPr lang="en-US" sz="2000" dirty="0" err="1"/>
              <a:t>sont</a:t>
            </a:r>
            <a:r>
              <a:rPr lang="en-US" sz="2000" dirty="0"/>
              <a:t> </a:t>
            </a:r>
            <a:r>
              <a:rPr lang="en-US" sz="2000" dirty="0" err="1"/>
              <a:t>confrontées</a:t>
            </a:r>
            <a:r>
              <a:rPr lang="en-US" sz="2000" dirty="0"/>
              <a:t> </a:t>
            </a:r>
          </a:p>
          <a:p>
            <a:pPr marL="0" indent="0">
              <a:spcBef>
                <a:spcPct val="0"/>
              </a:spcBef>
              <a:spcAft>
                <a:spcPct val="0"/>
              </a:spcAft>
              <a:buNone/>
              <a:defRPr/>
            </a:pPr>
            <a:r>
              <a:rPr lang="en-US" sz="2000" dirty="0"/>
              <a:t> - </a:t>
            </a:r>
            <a:r>
              <a:rPr lang="en-US" sz="2000" dirty="0" err="1"/>
              <a:t>Règlementation</a:t>
            </a:r>
            <a:r>
              <a:rPr lang="en-US" sz="2000" dirty="0"/>
              <a:t> </a:t>
            </a:r>
            <a:r>
              <a:rPr lang="en-US" sz="2000" dirty="0" err="1"/>
              <a:t>afférente</a:t>
            </a:r>
            <a:r>
              <a:rPr lang="en-US" sz="2000" dirty="0"/>
              <a:t> </a:t>
            </a:r>
            <a:r>
              <a:rPr lang="en-US" sz="2000" dirty="0" err="1"/>
              <a:t>en</a:t>
            </a:r>
            <a:r>
              <a:rPr lang="en-US" sz="2000" dirty="0"/>
              <a:t> </a:t>
            </a:r>
            <a:r>
              <a:rPr lang="en-US" sz="2000" dirty="0" err="1"/>
              <a:t>matière</a:t>
            </a:r>
            <a:r>
              <a:rPr lang="en-US" sz="2000" dirty="0"/>
              <a:t> de droit du travail </a:t>
            </a:r>
            <a:endParaRPr lang="fr-FR" sz="2000" dirty="0"/>
          </a:p>
          <a:p>
            <a:pPr marL="0" indent="0">
              <a:spcBef>
                <a:spcPct val="0"/>
              </a:spcBef>
              <a:spcAft>
                <a:spcPct val="0"/>
              </a:spcAft>
              <a:buNone/>
              <a:defRPr/>
            </a:pPr>
            <a:endParaRPr lang="fr-FR" alt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207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re 1"/>
          <p:cNvSpPr>
            <a:spLocks noGrp="1"/>
          </p:cNvSpPr>
          <p:nvPr>
            <p:ph type="title"/>
          </p:nvPr>
        </p:nvSpPr>
        <p:spPr>
          <a:xfrm>
            <a:off x="838200" y="365125"/>
            <a:ext cx="10985938" cy="1325563"/>
          </a:xfrm>
        </p:spPr>
        <p:txBody>
          <a:bodyPr>
            <a:normAutofit/>
          </a:bodyPr>
          <a:lstStyle/>
          <a:p>
            <a:r>
              <a:rPr lang="fr-FR" altLang="fr-FR" sz="2400" b="1" dirty="0">
                <a:solidFill>
                  <a:srgbClr val="0070C0"/>
                </a:solidFill>
                <a:latin typeface="Calibri" charset="0"/>
                <a:cs typeface="Calibri" charset="0"/>
              </a:rPr>
              <a:t>Quel est l’impact des mutations du travail sur l’emploi et les conditions de travail ?</a:t>
            </a:r>
          </a:p>
        </p:txBody>
      </p:sp>
      <p:sp>
        <p:nvSpPr>
          <p:cNvPr id="64515" name="Espace réservé du texte 2"/>
          <p:cNvSpPr>
            <a:spLocks noGrp="1"/>
          </p:cNvSpPr>
          <p:nvPr>
            <p:ph type="body" sz="quarter" idx="13"/>
          </p:nvPr>
        </p:nvSpPr>
        <p:spPr>
          <a:xfrm>
            <a:off x="1277008" y="1470026"/>
            <a:ext cx="10216054" cy="5277615"/>
          </a:xfrm>
        </p:spPr>
        <p:txBody>
          <a:bodyPr>
            <a:noAutofit/>
          </a:bodyPr>
          <a:lstStyle/>
          <a:p>
            <a:pPr marL="0" indent="0">
              <a:buNone/>
              <a:defRPr/>
            </a:pPr>
            <a:r>
              <a:rPr lang="fr-FR" altLang="fr-FR" sz="2000" b="1" dirty="0">
                <a:latin typeface="Calibri" panose="020F0502020204030204" pitchFamily="34" charset="0"/>
                <a:cs typeface="Calibri" panose="020F0502020204030204" pitchFamily="34" charset="0"/>
              </a:rPr>
              <a:t>Problématisation</a:t>
            </a:r>
          </a:p>
          <a:p>
            <a:pPr marL="0" indent="0" algn="just">
              <a:buNone/>
              <a:defRPr/>
            </a:pPr>
            <a:r>
              <a:rPr lang="fr-FR" sz="2000" dirty="0"/>
              <a:t>Le management des ressources humaines se trouve au cœur de la révolution numérique qui a commencé à modifier en profondeur notre société et notre économie. L’objectif de ce thème est de montrer comment les organisations peuvent faire face aux bouleversements actuels en adaptant leurs pratiques de gestion des compétences ainsi que leurs modes de management, et en actionnant de nouveaux leviers de motivation correspondant aux attentes des nouvelles générations. C’est aussi l’occasion d’expliquer comment, en accompagnant la mise en œuvre de sa stratégie, la Gestion des ressources humaines contribue aujourd’hui à la réussite des organisations. </a:t>
            </a:r>
          </a:p>
          <a:p>
            <a:pPr marL="0" indent="0">
              <a:buNone/>
              <a:defRPr/>
            </a:pPr>
            <a:r>
              <a:rPr lang="fr-FR" altLang="fr-FR" sz="2000" b="1" dirty="0">
                <a:latin typeface="Calibri" panose="020F0502020204030204" pitchFamily="34" charset="0"/>
                <a:cs typeface="Calibri" panose="020F0502020204030204" pitchFamily="34" charset="0"/>
              </a:rPr>
              <a:t>Apports scientifiques et limites des savoirs</a:t>
            </a:r>
          </a:p>
          <a:p>
            <a:pPr>
              <a:spcBef>
                <a:spcPts val="0"/>
              </a:spcBef>
              <a:buFontTx/>
              <a:buChar char="-"/>
              <a:defRPr/>
            </a:pPr>
            <a:r>
              <a:rPr lang="fr-FR" altLang="fr-FR" sz="2000" dirty="0"/>
              <a:t>Propositions d’actions appropriées dans le cadre de la GPEC</a:t>
            </a:r>
          </a:p>
          <a:p>
            <a:pPr>
              <a:spcBef>
                <a:spcPts val="0"/>
              </a:spcBef>
              <a:buFontTx/>
              <a:buChar char="-"/>
              <a:defRPr/>
            </a:pPr>
            <a:r>
              <a:rPr lang="fr-FR" altLang="fr-FR" sz="2000" dirty="0"/>
              <a:t>Analyse des attentes des nouvelles générations de collaborateurs</a:t>
            </a:r>
          </a:p>
          <a:p>
            <a:pPr>
              <a:spcBef>
                <a:spcPts val="0"/>
              </a:spcBef>
              <a:buFontTx/>
              <a:buChar char="-"/>
              <a:defRPr/>
            </a:pPr>
            <a:r>
              <a:rPr lang="fr-FR" altLang="fr-FR" sz="2000" dirty="0"/>
              <a:t>Identification des leviers de motivation conciliant l’objectif de l’entreprise et les attentes de l’individu. </a:t>
            </a:r>
          </a:p>
          <a:p>
            <a:pPr>
              <a:spcBef>
                <a:spcPct val="0"/>
              </a:spcBef>
              <a:spcAft>
                <a:spcPct val="0"/>
              </a:spcAft>
              <a:buFontTx/>
              <a:buChar char="-"/>
              <a:defRPr/>
            </a:pPr>
            <a:r>
              <a:rPr lang="fr-FR" altLang="fr-FR" sz="2000" dirty="0">
                <a:latin typeface="Calibri" panose="020F0502020204030204" pitchFamily="34" charset="0"/>
                <a:cs typeface="Calibri" panose="020F0502020204030204" pitchFamily="34" charset="0"/>
              </a:rPr>
              <a:t>Analyse de la notion de « main d’œuvre élargie »</a:t>
            </a:r>
          </a:p>
          <a:p>
            <a:pPr marL="0" indent="0">
              <a:buNone/>
              <a:defRPr/>
            </a:pPr>
            <a:r>
              <a:rPr lang="fr-FR" altLang="fr-FR" sz="2000" b="1" dirty="0">
                <a:latin typeface="Calibri" panose="020F0502020204030204" pitchFamily="34" charset="0"/>
                <a:cs typeface="Calibri" panose="020F0502020204030204" pitchFamily="34" charset="0"/>
              </a:rPr>
              <a:t>Ressources pour la classe </a:t>
            </a:r>
            <a:r>
              <a:rPr lang="fr-FR" altLang="fr-FR" sz="2000" dirty="0">
                <a:latin typeface="Calibri" panose="020F0502020204030204" pitchFamily="34" charset="0"/>
                <a:cs typeface="Calibri" panose="020F0502020204030204" pitchFamily="34" charset="0"/>
              </a:rPr>
              <a:t>Cas d’entreprise</a:t>
            </a:r>
          </a:p>
          <a:p>
            <a:pPr marL="0" indent="0">
              <a:buNone/>
              <a:defRPr/>
            </a:pPr>
            <a:r>
              <a:rPr lang="fr-FR" altLang="fr-FR" sz="2000" b="1" dirty="0">
                <a:latin typeface="Calibri" panose="020F0502020204030204" pitchFamily="34" charset="0"/>
                <a:cs typeface="Calibri" panose="020F0502020204030204" pitchFamily="34" charset="0"/>
              </a:rPr>
              <a:t>Auteurs : </a:t>
            </a:r>
            <a:r>
              <a:rPr lang="fr-FR" altLang="fr-FR" sz="2000" dirty="0">
                <a:latin typeface="Calibri" panose="020F0502020204030204" pitchFamily="34" charset="0"/>
                <a:cs typeface="Calibri" panose="020F0502020204030204" pitchFamily="34" charset="0"/>
              </a:rPr>
              <a:t>Maslow, Herzberg et plus récemment </a:t>
            </a:r>
            <a:r>
              <a:rPr lang="fr-FR" altLang="fr-FR" sz="2000" dirty="0" err="1">
                <a:latin typeface="Calibri" panose="020F0502020204030204" pitchFamily="34" charset="0"/>
                <a:cs typeface="Calibri" panose="020F0502020204030204" pitchFamily="34" charset="0"/>
              </a:rPr>
              <a:t>Zarifian</a:t>
            </a:r>
            <a:r>
              <a:rPr lang="fr-FR" altLang="fr-FR" sz="2000" dirty="0">
                <a:latin typeface="Calibri" panose="020F0502020204030204" pitchFamily="34" charset="0"/>
                <a:cs typeface="Calibri" panose="020F0502020204030204" pitchFamily="34" charset="0"/>
              </a:rPr>
              <a:t>, </a:t>
            </a:r>
            <a:r>
              <a:rPr lang="fr-FR" altLang="fr-FR" sz="2000" dirty="0" err="1">
                <a:latin typeface="Calibri" panose="020F0502020204030204" pitchFamily="34" charset="0"/>
                <a:cs typeface="Calibri" panose="020F0502020204030204" pitchFamily="34" charset="0"/>
              </a:rPr>
              <a:t>Dejoux</a:t>
            </a:r>
            <a:r>
              <a:rPr lang="fr-FR" altLang="fr-FR" sz="2000" dirty="0">
                <a:latin typeface="Calibri" panose="020F0502020204030204" pitchFamily="34" charset="0"/>
                <a:cs typeface="Calibri" panose="020F0502020204030204" pitchFamily="34" charset="0"/>
              </a:rPr>
              <a:t>, Peretti …</a:t>
            </a:r>
          </a:p>
        </p:txBody>
      </p:sp>
    </p:spTree>
    <p:extLst>
      <p:ext uri="{BB962C8B-B14F-4D97-AF65-F5344CB8AC3E}">
        <p14:creationId xmlns:p14="http://schemas.microsoft.com/office/powerpoint/2010/main" val="515229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ZoneTexte 3"/>
          <p:cNvSpPr txBox="1">
            <a:spLocks noChangeArrowheads="1"/>
          </p:cNvSpPr>
          <p:nvPr/>
        </p:nvSpPr>
        <p:spPr bwMode="auto">
          <a:xfrm>
            <a:off x="2495551" y="549275"/>
            <a:ext cx="71294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sz="2000" b="1" dirty="0">
                <a:solidFill>
                  <a:srgbClr val="0070C0"/>
                </a:solidFill>
              </a:rPr>
              <a:t>Thème 6 – </a:t>
            </a:r>
            <a:r>
              <a:rPr lang="fr-FR" altLang="fr-FR" sz="2000" b="1" dirty="0" smtClean="0">
                <a:solidFill>
                  <a:srgbClr val="0070C0"/>
                </a:solidFill>
              </a:rPr>
              <a:t>Les choix stratégiques de l’entreprise</a:t>
            </a:r>
            <a:endParaRPr lang="fr-FR" altLang="fr-FR" sz="2000" b="1" dirty="0">
              <a:solidFill>
                <a:srgbClr val="0070C0"/>
              </a:solidFill>
            </a:endParaRPr>
          </a:p>
        </p:txBody>
      </p:sp>
      <p:sp>
        <p:nvSpPr>
          <p:cNvPr id="194562" name="ZoneTexte 4"/>
          <p:cNvSpPr txBox="1">
            <a:spLocks noChangeArrowheads="1"/>
          </p:cNvSpPr>
          <p:nvPr/>
        </p:nvSpPr>
        <p:spPr bwMode="auto">
          <a:xfrm>
            <a:off x="893747" y="1072055"/>
            <a:ext cx="10457425"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fr-FR" altLang="fr-FR" sz="2000" b="1" dirty="0">
                <a:solidFill>
                  <a:srgbClr val="000000"/>
                </a:solidFill>
              </a:rPr>
              <a:t>Comment le diagnostic éclaire-t-il les choix stratégiques de l’entreprise ?</a:t>
            </a:r>
          </a:p>
          <a:p>
            <a:pPr algn="just" eaLnBrk="1" hangingPunct="1"/>
            <a:r>
              <a:rPr lang="fr-FR" altLang="fr-FR" sz="2000" dirty="0">
                <a:solidFill>
                  <a:srgbClr val="000000"/>
                </a:solidFill>
              </a:rPr>
              <a:t>- Identifier les différentes étapes d’une démarche d’analyse stratégique,</a:t>
            </a:r>
          </a:p>
          <a:p>
            <a:pPr algn="just" eaLnBrk="1" hangingPunct="1"/>
            <a:r>
              <a:rPr lang="fr-FR" altLang="fr-FR" sz="2000" dirty="0">
                <a:solidFill>
                  <a:srgbClr val="000000"/>
                </a:solidFill>
              </a:rPr>
              <a:t>- Présenter les principaux éléments d’un diagnostic interne et/ou externe de l’entreprise.</a:t>
            </a:r>
          </a:p>
          <a:p>
            <a:pPr algn="just" eaLnBrk="1" hangingPunct="1"/>
            <a:endParaRPr lang="fr-FR" altLang="fr-FR" sz="2000" dirty="0">
              <a:solidFill>
                <a:srgbClr val="000000"/>
              </a:solidFill>
            </a:endParaRPr>
          </a:p>
          <a:p>
            <a:pPr algn="just" eaLnBrk="1" hangingPunct="1"/>
            <a:r>
              <a:rPr lang="fr-FR" altLang="fr-FR" sz="2000" b="1" dirty="0">
                <a:solidFill>
                  <a:srgbClr val="000000"/>
                </a:solidFill>
              </a:rPr>
              <a:t>Quels sont les choix stratégiques opérés par l’entreprise ?</a:t>
            </a:r>
          </a:p>
          <a:p>
            <a:pPr algn="just" eaLnBrk="1" hangingPunct="1"/>
            <a:r>
              <a:rPr lang="fr-FR" altLang="fr-FR" sz="2000" dirty="0">
                <a:solidFill>
                  <a:srgbClr val="000000"/>
                </a:solidFill>
              </a:rPr>
              <a:t>- Présenter les étapes de la décision stratégique,</a:t>
            </a:r>
          </a:p>
          <a:p>
            <a:pPr marL="285750" indent="-285750" algn="just" eaLnBrk="1" hangingPunct="1">
              <a:buFontTx/>
              <a:buChar char="-"/>
            </a:pPr>
            <a:r>
              <a:rPr lang="fr-FR" altLang="fr-FR" sz="2000" dirty="0" smtClean="0">
                <a:solidFill>
                  <a:srgbClr val="000000"/>
                </a:solidFill>
              </a:rPr>
              <a:t>Identifier </a:t>
            </a:r>
            <a:r>
              <a:rPr lang="fr-FR" altLang="fr-FR" sz="2000" dirty="0">
                <a:solidFill>
                  <a:srgbClr val="000000"/>
                </a:solidFill>
              </a:rPr>
              <a:t>et analyser les choix stratégiques de </a:t>
            </a:r>
            <a:r>
              <a:rPr lang="fr-FR" altLang="fr-FR" sz="2000" dirty="0" smtClean="0">
                <a:solidFill>
                  <a:srgbClr val="000000"/>
                </a:solidFill>
              </a:rPr>
              <a:t>l’entreprise</a:t>
            </a:r>
          </a:p>
          <a:p>
            <a:pPr marL="285750" indent="-285750" algn="just" eaLnBrk="1" hangingPunct="1">
              <a:buFontTx/>
              <a:buChar char="-"/>
            </a:pPr>
            <a:endParaRPr lang="fr-FR" altLang="fr-FR" sz="2000" b="1" dirty="0">
              <a:solidFill>
                <a:srgbClr val="000000"/>
              </a:solidFill>
            </a:endParaRPr>
          </a:p>
          <a:p>
            <a:pPr marL="285750" indent="-285750" algn="just" eaLnBrk="1" hangingPunct="1">
              <a:buFontTx/>
              <a:buChar char="-"/>
            </a:pPr>
            <a:r>
              <a:rPr lang="fr-FR" altLang="fr-FR" sz="2000" b="1" dirty="0" smtClean="0">
                <a:solidFill>
                  <a:srgbClr val="FF0000"/>
                </a:solidFill>
              </a:rPr>
              <a:t>Problématisation :</a:t>
            </a:r>
          </a:p>
          <a:p>
            <a:pPr algn="just"/>
            <a:r>
              <a:rPr lang="fr-FR" altLang="fr-FR" sz="2000" dirty="0" smtClean="0">
                <a:solidFill>
                  <a:srgbClr val="000000"/>
                </a:solidFill>
              </a:rPr>
              <a:t>Tracer les frontières entre le stratégique, le tactique et l’opérationnel, identifier la </a:t>
            </a:r>
            <a:r>
              <a:rPr lang="fr-FR" altLang="fr-FR" sz="2000" b="1" dirty="0" smtClean="0">
                <a:solidFill>
                  <a:srgbClr val="000000"/>
                </a:solidFill>
              </a:rPr>
              <a:t>spécificité de la démarche stratégique</a:t>
            </a:r>
            <a:r>
              <a:rPr lang="fr-FR" altLang="fr-FR" sz="2000" dirty="0" smtClean="0">
                <a:solidFill>
                  <a:srgbClr val="000000"/>
                </a:solidFill>
              </a:rPr>
              <a:t>, sa temporalité, et sa dimension multidimensionnelle.</a:t>
            </a:r>
          </a:p>
          <a:p>
            <a:pPr algn="just"/>
            <a:endParaRPr lang="fr-FR" altLang="fr-FR" sz="2000" dirty="0" smtClean="0">
              <a:solidFill>
                <a:srgbClr val="000000"/>
              </a:solidFill>
            </a:endParaRPr>
          </a:p>
          <a:p>
            <a:pPr algn="just"/>
            <a:r>
              <a:rPr lang="fr-FR" altLang="fr-FR" sz="2000" dirty="0" smtClean="0">
                <a:solidFill>
                  <a:srgbClr val="000000"/>
                </a:solidFill>
              </a:rPr>
              <a:t>Les choix stratégiques résultent toujours </a:t>
            </a:r>
            <a:r>
              <a:rPr lang="fr-FR" altLang="fr-FR" sz="2000" b="1" dirty="0" smtClean="0">
                <a:solidFill>
                  <a:srgbClr val="000000"/>
                </a:solidFill>
              </a:rPr>
              <a:t>d’arbitrages</a:t>
            </a:r>
            <a:r>
              <a:rPr lang="fr-FR" altLang="fr-FR" sz="2000" dirty="0" smtClean="0">
                <a:solidFill>
                  <a:srgbClr val="000000"/>
                </a:solidFill>
              </a:rPr>
              <a:t> et non pas de l’application systématique d’une démarche formalisée, d’un unique « one best </a:t>
            </a:r>
            <a:r>
              <a:rPr lang="fr-FR" altLang="fr-FR" sz="2000" dirty="0" err="1" smtClean="0">
                <a:solidFill>
                  <a:srgbClr val="000000"/>
                </a:solidFill>
              </a:rPr>
              <a:t>way</a:t>
            </a:r>
            <a:r>
              <a:rPr lang="fr-FR" altLang="fr-FR" sz="2000" dirty="0" smtClean="0">
                <a:solidFill>
                  <a:srgbClr val="000000"/>
                </a:solidFill>
              </a:rPr>
              <a:t> ». </a:t>
            </a:r>
          </a:p>
          <a:p>
            <a:pPr algn="just"/>
            <a:endParaRPr lang="fr-FR" altLang="fr-FR" sz="2000" dirty="0" smtClean="0">
              <a:solidFill>
                <a:srgbClr val="000000"/>
              </a:solidFill>
            </a:endParaRPr>
          </a:p>
          <a:p>
            <a:pPr marL="285750" indent="-285750" algn="just" eaLnBrk="1" hangingPunct="1">
              <a:buFontTx/>
              <a:buChar char="-"/>
            </a:pPr>
            <a:endParaRPr lang="fr-FR" altLang="fr-FR" sz="2000" dirty="0" smtClean="0">
              <a:solidFill>
                <a:srgbClr val="000000"/>
              </a:solidFill>
            </a:endParaRPr>
          </a:p>
          <a:p>
            <a:pPr marL="285750" indent="-285750" algn="just" eaLnBrk="1" hangingPunct="1">
              <a:buFontTx/>
              <a:buChar char="-"/>
            </a:pPr>
            <a:endParaRPr lang="fr-FR" altLang="fr-FR" sz="2000" dirty="0">
              <a:solidFill>
                <a:srgbClr val="000000"/>
              </a:solidFill>
            </a:endParaRPr>
          </a:p>
          <a:p>
            <a:pPr marL="285750" indent="-285750" eaLnBrk="1" hangingPunct="1">
              <a:buFontTx/>
              <a:buChar char="-"/>
            </a:pPr>
            <a:endParaRPr lang="fr-FR" altLang="fr-FR" dirty="0">
              <a:solidFill>
                <a:srgbClr val="000000"/>
              </a:solidFill>
            </a:endParaRPr>
          </a:p>
          <a:p>
            <a:pPr eaLnBrk="1" hangingPunct="1"/>
            <a:endParaRPr lang="fr-FR" altLang="fr-FR" dirty="0">
              <a:solidFill>
                <a:srgbClr val="000000"/>
              </a:solidFill>
            </a:endParaRPr>
          </a:p>
        </p:txBody>
      </p:sp>
    </p:spTree>
    <p:extLst>
      <p:ext uri="{BB962C8B-B14F-4D97-AF65-F5344CB8AC3E}">
        <p14:creationId xmlns:p14="http://schemas.microsoft.com/office/powerpoint/2010/main" val="126359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274320" y="484189"/>
            <a:ext cx="5705856" cy="908050"/>
          </a:xfrm>
        </p:spPr>
        <p:txBody>
          <a:bodyPr>
            <a:normAutofit fontScale="90000"/>
          </a:bodyPr>
          <a:lstStyle/>
          <a:p>
            <a:pPr algn="ctr" eaLnBrk="1" hangingPunct="1"/>
            <a:r>
              <a:rPr lang="fr-FR" altLang="fr-FR" sz="3600" dirty="0">
                <a:latin typeface="Calibri" charset="0"/>
                <a:cs typeface="Calibri" charset="0"/>
              </a:rPr>
              <a:t>Qu’est-ce qu’une </a:t>
            </a:r>
            <a:r>
              <a:rPr lang="fr-FR" altLang="fr-FR" sz="3600" b="1" dirty="0">
                <a:solidFill>
                  <a:srgbClr val="AF21AF"/>
                </a:solidFill>
                <a:latin typeface="Calibri" charset="0"/>
                <a:cs typeface="Calibri" charset="0"/>
              </a:rPr>
              <a:t>compétence</a:t>
            </a:r>
            <a:r>
              <a:rPr lang="fr-FR" altLang="fr-FR" sz="3600" dirty="0">
                <a:latin typeface="Calibri" charset="0"/>
                <a:cs typeface="Calibri" charset="0"/>
              </a:rPr>
              <a:t> ?</a:t>
            </a:r>
            <a:r>
              <a:rPr lang="fr-FR" altLang="fr-FR" sz="2800" dirty="0">
                <a:latin typeface="Calibri" charset="0"/>
                <a:cs typeface="Calibri" charset="0"/>
              </a:rPr>
              <a:t/>
            </a:r>
            <a:br>
              <a:rPr lang="fr-FR" altLang="fr-FR" sz="2800" dirty="0">
                <a:latin typeface="Calibri" charset="0"/>
                <a:cs typeface="Calibri" charset="0"/>
              </a:rPr>
            </a:br>
            <a:endParaRPr lang="fr-FR" altLang="fr-FR" sz="2800" dirty="0">
              <a:latin typeface="Calibri" charset="0"/>
              <a:cs typeface="Calibri" charset="0"/>
            </a:endParaRPr>
          </a:p>
        </p:txBody>
      </p:sp>
      <p:sp>
        <p:nvSpPr>
          <p:cNvPr id="28676" name="Rectangle 1"/>
          <p:cNvSpPr>
            <a:spLocks noChangeArrowheads="1"/>
          </p:cNvSpPr>
          <p:nvPr/>
        </p:nvSpPr>
        <p:spPr bwMode="auto">
          <a:xfrm>
            <a:off x="744279" y="1392239"/>
            <a:ext cx="11197786"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r>
              <a:rPr lang="fr-FR" altLang="fr-FR" sz="1800" b="1" dirty="0">
                <a:solidFill>
                  <a:srgbClr val="AF21AF"/>
                </a:solidFill>
                <a:latin typeface="Arial" charset="0"/>
                <a:ea typeface="ＭＳ Ｐゴシック" charset="-128"/>
                <a:cs typeface="Arial" charset="0"/>
              </a:rPr>
              <a:t>Notion difficile à cerner </a:t>
            </a:r>
            <a:r>
              <a:rPr lang="fr-FR" altLang="fr-FR" sz="1800" dirty="0">
                <a:solidFill>
                  <a:schemeClr val="tx1"/>
                </a:solidFill>
                <a:latin typeface="Arial" charset="0"/>
                <a:ea typeface="ＭＳ Ｐゴシック" charset="-128"/>
                <a:cs typeface="Arial" charset="0"/>
              </a:rPr>
              <a:t>:</a:t>
            </a:r>
          </a:p>
          <a:p>
            <a:pPr eaLnBrk="1" hangingPunct="1">
              <a:spcBef>
                <a:spcPct val="0"/>
              </a:spcBef>
              <a:spcAft>
                <a:spcPct val="0"/>
              </a:spcAft>
              <a:buClrTx/>
              <a:buFontTx/>
              <a:buNone/>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 rapport au </a:t>
            </a:r>
            <a:r>
              <a:rPr lang="fr-FR" altLang="fr-FR" sz="1800" dirty="0" smtClean="0">
                <a:solidFill>
                  <a:schemeClr val="tx1"/>
                </a:solidFill>
                <a:latin typeface="Arial" charset="0"/>
                <a:ea typeface="ＭＳ Ｐゴシック" charset="-128"/>
                <a:cs typeface="Arial" charset="0"/>
              </a:rPr>
              <a:t>savoir</a:t>
            </a:r>
          </a:p>
          <a:p>
            <a:pPr marL="630238" indent="-265113" eaLnBrk="1" hangingPunct="1">
              <a:spcBef>
                <a:spcPct val="0"/>
              </a:spcBef>
              <a:spcAft>
                <a:spcPct val="0"/>
              </a:spcAft>
              <a:buClrTx/>
              <a:buFont typeface="Wingdings" pitchFamily="2" charset="2"/>
              <a:buChar char="§"/>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 compétences comportementales/savoir être</a:t>
            </a:r>
          </a:p>
          <a:p>
            <a:pPr eaLnBrk="1" hangingPunct="1">
              <a:spcBef>
                <a:spcPct val="0"/>
              </a:spcBef>
              <a:spcAft>
                <a:spcPct val="0"/>
              </a:spcAft>
              <a:buClrTx/>
              <a:buFontTx/>
              <a:buNone/>
            </a:pPr>
            <a:endParaRPr lang="fr-FR" altLang="fr-FR" sz="1800" dirty="0">
              <a:solidFill>
                <a:schemeClr val="tx1"/>
              </a:solidFill>
              <a:latin typeface="Arial" charset="0"/>
              <a:ea typeface="ＭＳ Ｐゴシック" charset="-128"/>
              <a:cs typeface="Arial" charset="0"/>
            </a:endParaRPr>
          </a:p>
          <a:p>
            <a:pPr eaLnBrk="1" hangingPunct="1">
              <a:spcBef>
                <a:spcPct val="0"/>
              </a:spcBef>
              <a:spcAft>
                <a:spcPct val="0"/>
              </a:spcAft>
              <a:buClrTx/>
              <a:buFontTx/>
              <a:buNone/>
            </a:pPr>
            <a:r>
              <a:rPr lang="fr-FR" altLang="fr-FR" sz="1800" b="1" dirty="0">
                <a:solidFill>
                  <a:srgbClr val="AF21AF"/>
                </a:solidFill>
                <a:latin typeface="Arial" charset="0"/>
                <a:ea typeface="ＭＳ Ｐゴシック" charset="-128"/>
                <a:cs typeface="Arial" charset="0"/>
              </a:rPr>
              <a:t>Définition</a:t>
            </a:r>
          </a:p>
          <a:p>
            <a:pPr eaLnBrk="1" hangingPunct="1">
              <a:spcBef>
                <a:spcPct val="0"/>
              </a:spcBef>
              <a:spcAft>
                <a:spcPct val="0"/>
              </a:spcAft>
              <a:buClrTx/>
              <a:buFontTx/>
              <a:buNone/>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son rapport à l’action</a:t>
            </a:r>
          </a:p>
          <a:p>
            <a:pPr marL="630238" indent="-265113" eaLnBrk="1" hangingPunct="1">
              <a:spcBef>
                <a:spcPct val="0"/>
              </a:spcBef>
              <a:spcAft>
                <a:spcPct val="0"/>
              </a:spcAft>
              <a:buClrTx/>
              <a:buFont typeface="Wingdings" pitchFamily="2" charset="2"/>
              <a:buChar char="§"/>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son rapport au contexte et à la situation </a:t>
            </a:r>
          </a:p>
          <a:p>
            <a:pPr marL="630238" indent="-265113" eaLnBrk="1" hangingPunct="1">
              <a:spcBef>
                <a:spcPct val="0"/>
              </a:spcBef>
              <a:spcAft>
                <a:spcPct val="0"/>
              </a:spcAft>
              <a:buClrTx/>
              <a:buFont typeface="Wingdings" pitchFamily="2" charset="2"/>
              <a:buChar char="§"/>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son caractère transférable </a:t>
            </a:r>
          </a:p>
          <a:p>
            <a:pPr marL="630238" indent="-265113" eaLnBrk="1" hangingPunct="1">
              <a:spcBef>
                <a:spcPct val="0"/>
              </a:spcBef>
              <a:spcAft>
                <a:spcPct val="0"/>
              </a:spcAft>
              <a:buClrTx/>
              <a:buFont typeface="Wingdings" pitchFamily="2" charset="2"/>
              <a:buChar char="§"/>
            </a:pPr>
            <a:endParaRPr lang="fr-FR" altLang="fr-FR" sz="1800" dirty="0">
              <a:solidFill>
                <a:schemeClr val="tx1"/>
              </a:solidFill>
              <a:latin typeface="Arial" charset="0"/>
              <a:ea typeface="ＭＳ Ｐゴシック" charset="-128"/>
              <a:cs typeface="Arial" charset="0"/>
            </a:endParaRPr>
          </a:p>
          <a:p>
            <a:pPr marL="630238" indent="-265113" eaLnBrk="1" hangingPunct="1">
              <a:spcBef>
                <a:spcPct val="0"/>
              </a:spcBef>
              <a:spcAft>
                <a:spcPct val="0"/>
              </a:spcAft>
              <a:buClrTx/>
              <a:buFont typeface="Wingdings" pitchFamily="2" charset="2"/>
              <a:buChar char="§"/>
            </a:pPr>
            <a:r>
              <a:rPr lang="fr-FR" altLang="fr-FR" sz="1800" dirty="0">
                <a:solidFill>
                  <a:schemeClr val="tx1"/>
                </a:solidFill>
                <a:latin typeface="Arial" charset="0"/>
                <a:ea typeface="ＭＳ Ｐゴシック" charset="-128"/>
                <a:cs typeface="Arial" charset="0"/>
              </a:rPr>
              <a:t>sa nature, qui est la combinaison, l’intégration de différents éléments</a:t>
            </a:r>
          </a:p>
        </p:txBody>
      </p:sp>
      <p:sp>
        <p:nvSpPr>
          <p:cNvPr id="5" name="Espace réservé du pied de page 4"/>
          <p:cNvSpPr>
            <a:spLocks noGrp="1"/>
          </p:cNvSpPr>
          <p:nvPr>
            <p:ph type="ftr" sz="quarter" idx="11"/>
          </p:nvPr>
        </p:nvSpPr>
        <p:spPr/>
        <p:txBody>
          <a:bodyPr/>
          <a:lstStyle/>
          <a:p>
            <a:r>
              <a:rPr lang="fr-FR" smtClean="0"/>
              <a:t>Séminaire National - BTS SAM - Jeudi 8 février 2018</a:t>
            </a:r>
            <a:endParaRPr lang="fr-FR"/>
          </a:p>
        </p:txBody>
      </p:sp>
      <p:pic>
        <p:nvPicPr>
          <p:cNvPr id="7" name="Image 6"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417704" y="167063"/>
            <a:ext cx="2147697" cy="1225176"/>
          </a:xfrm>
          <a:prstGeom prst="rect">
            <a:avLst/>
          </a:prstGeom>
        </p:spPr>
      </p:pic>
    </p:spTree>
    <p:extLst>
      <p:ext uri="{BB962C8B-B14F-4D97-AF65-F5344CB8AC3E}">
        <p14:creationId xmlns:p14="http://schemas.microsoft.com/office/powerpoint/2010/main" val="181508839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ZoneTexte 3"/>
          <p:cNvSpPr txBox="1">
            <a:spLocks noChangeArrowheads="1"/>
          </p:cNvSpPr>
          <p:nvPr/>
        </p:nvSpPr>
        <p:spPr bwMode="auto">
          <a:xfrm>
            <a:off x="2279651" y="519113"/>
            <a:ext cx="7129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b="1" i="1" dirty="0">
                <a:solidFill>
                  <a:srgbClr val="404040"/>
                </a:solidFill>
              </a:rPr>
              <a:t>Thème 6-1 – Comment le diagnostic éclaire-t-il les choix stratégiques de l’entreprise ? </a:t>
            </a:r>
          </a:p>
        </p:txBody>
      </p:sp>
      <p:sp>
        <p:nvSpPr>
          <p:cNvPr id="198658" name="ZoneTexte 4"/>
          <p:cNvSpPr txBox="1">
            <a:spLocks noChangeArrowheads="1"/>
          </p:cNvSpPr>
          <p:nvPr/>
        </p:nvSpPr>
        <p:spPr bwMode="auto">
          <a:xfrm>
            <a:off x="952546" y="1258133"/>
            <a:ext cx="10335564" cy="5909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fr-FR" altLang="fr-FR" dirty="0">
                <a:solidFill>
                  <a:srgbClr val="000000"/>
                </a:solidFill>
              </a:rPr>
              <a:t>- Comment prendre en compte</a:t>
            </a:r>
            <a:r>
              <a:rPr lang="fr-FR" altLang="fr-FR" b="1" dirty="0">
                <a:solidFill>
                  <a:srgbClr val="000000"/>
                </a:solidFill>
              </a:rPr>
              <a:t> le temps</a:t>
            </a:r>
            <a:r>
              <a:rPr lang="fr-FR" altLang="fr-FR" dirty="0">
                <a:solidFill>
                  <a:srgbClr val="000000"/>
                </a:solidFill>
              </a:rPr>
              <a:t> dans la démarche stratégique ? </a:t>
            </a:r>
          </a:p>
          <a:p>
            <a:pPr algn="just" eaLnBrk="1" hangingPunct="1"/>
            <a:r>
              <a:rPr lang="fr-FR" altLang="fr-FR" dirty="0" smtClean="0">
                <a:solidFill>
                  <a:srgbClr val="000000"/>
                </a:solidFill>
              </a:rPr>
              <a:t>Problème </a:t>
            </a:r>
            <a:r>
              <a:rPr lang="fr-FR" altLang="fr-FR" dirty="0">
                <a:solidFill>
                  <a:srgbClr val="000000"/>
                </a:solidFill>
              </a:rPr>
              <a:t>: les facteurs de contingence remettent en cause ce séquencement logique du management des entreprises. </a:t>
            </a:r>
          </a:p>
          <a:p>
            <a:pPr algn="just" eaLnBrk="1" hangingPunct="1"/>
            <a:r>
              <a:rPr lang="fr-FR" altLang="fr-FR" dirty="0">
                <a:solidFill>
                  <a:srgbClr val="000000"/>
                </a:solidFill>
              </a:rPr>
              <a:t> </a:t>
            </a:r>
          </a:p>
          <a:p>
            <a:pPr marL="285750" indent="-285750" algn="just" eaLnBrk="1" hangingPunct="1">
              <a:buFontTx/>
              <a:buChar char="-"/>
            </a:pPr>
            <a:r>
              <a:rPr lang="fr-FR" altLang="fr-FR" dirty="0" smtClean="0">
                <a:solidFill>
                  <a:srgbClr val="000000"/>
                </a:solidFill>
              </a:rPr>
              <a:t>Quelle </a:t>
            </a:r>
            <a:r>
              <a:rPr lang="fr-FR" altLang="fr-FR" dirty="0">
                <a:solidFill>
                  <a:srgbClr val="000000"/>
                </a:solidFill>
              </a:rPr>
              <a:t>est la p</a:t>
            </a:r>
            <a:r>
              <a:rPr lang="fr-FR" altLang="fr-FR" b="1" dirty="0">
                <a:solidFill>
                  <a:srgbClr val="000000"/>
                </a:solidFill>
              </a:rPr>
              <a:t>ertinence des outils </a:t>
            </a:r>
            <a:r>
              <a:rPr lang="fr-FR" altLang="fr-FR" dirty="0">
                <a:solidFill>
                  <a:srgbClr val="000000"/>
                </a:solidFill>
              </a:rPr>
              <a:t>avec lesquels l’entreprise réalise les diagnostics ? L’enjeu est de comprendre que l’on peut lire l’entreprise avec diverses grilles de lecture. Cet obstacle permet de poser la notion de modèles en management  pour comprendre la réalité organisationnelle</a:t>
            </a:r>
            <a:r>
              <a:rPr lang="fr-FR" altLang="fr-FR" dirty="0" smtClean="0">
                <a:solidFill>
                  <a:srgbClr val="000000"/>
                </a:solidFill>
              </a:rPr>
              <a:t>.</a:t>
            </a:r>
          </a:p>
          <a:p>
            <a:pPr marL="285750" indent="-285750" algn="just" eaLnBrk="1" hangingPunct="1">
              <a:buFontTx/>
              <a:buChar char="-"/>
            </a:pPr>
            <a:endParaRPr lang="fr-FR" altLang="fr-FR" dirty="0">
              <a:solidFill>
                <a:srgbClr val="000000"/>
              </a:solidFill>
            </a:endParaRPr>
          </a:p>
          <a:p>
            <a:pPr marL="285750" indent="-285750" algn="just">
              <a:buFontTx/>
              <a:buChar char="-"/>
            </a:pPr>
            <a:r>
              <a:rPr lang="fr-FR" altLang="fr-FR" b="1" i="1" dirty="0" smtClean="0">
                <a:solidFill>
                  <a:srgbClr val="404040"/>
                </a:solidFill>
              </a:rPr>
              <a:t>Attendus et limites des savoirs</a:t>
            </a:r>
          </a:p>
          <a:p>
            <a:pPr marL="285750" indent="-285750" algn="just">
              <a:buFontTx/>
              <a:buChar char="-"/>
            </a:pPr>
            <a:endParaRPr lang="fr-FR" altLang="fr-FR" b="1" i="1" dirty="0" smtClean="0">
              <a:solidFill>
                <a:srgbClr val="404040"/>
              </a:solidFill>
            </a:endParaRPr>
          </a:p>
          <a:p>
            <a:pPr marL="285750" indent="-285750" algn="just">
              <a:buFontTx/>
              <a:buChar char="-"/>
              <a:defRPr/>
            </a:pPr>
            <a:r>
              <a:rPr lang="fr-FR" dirty="0" smtClean="0">
                <a:solidFill>
                  <a:srgbClr val="000000"/>
                </a:solidFill>
                <a:latin typeface="Arial"/>
                <a:ea typeface="ＭＳ Ｐゴシック" pitchFamily="34" charset="-128"/>
              </a:rPr>
              <a:t>FFOM</a:t>
            </a:r>
            <a:r>
              <a:rPr lang="fr-FR" dirty="0">
                <a:solidFill>
                  <a:srgbClr val="000000"/>
                </a:solidFill>
                <a:latin typeface="Arial"/>
                <a:ea typeface="ＭＳ Ｐゴシック" pitchFamily="34" charset="-128"/>
              </a:rPr>
              <a:t>, PESTEL</a:t>
            </a:r>
          </a:p>
          <a:p>
            <a:pPr marL="285750" indent="-285750" algn="just">
              <a:buFontTx/>
              <a:buChar char="-"/>
              <a:defRPr/>
            </a:pPr>
            <a:r>
              <a:rPr lang="fr-FR" dirty="0">
                <a:solidFill>
                  <a:srgbClr val="000000"/>
                </a:solidFill>
                <a:latin typeface="Arial"/>
                <a:ea typeface="ＭＳ Ｐゴシック" pitchFamily="34" charset="-128"/>
              </a:rPr>
              <a:t>DAS , Forces concurrentielles de M. PORTER</a:t>
            </a:r>
          </a:p>
          <a:p>
            <a:pPr marL="285750" indent="-285750" algn="just">
              <a:buFontTx/>
              <a:buChar char="-"/>
              <a:defRPr/>
            </a:pPr>
            <a:r>
              <a:rPr lang="fr-FR" dirty="0">
                <a:solidFill>
                  <a:srgbClr val="000000"/>
                </a:solidFill>
                <a:latin typeface="Arial"/>
                <a:ea typeface="ＭＳ Ｐゴシック" pitchFamily="34" charset="-128"/>
              </a:rPr>
              <a:t>Modèle décisionnel de H. A. SIMON, J. MARCH </a:t>
            </a:r>
          </a:p>
          <a:p>
            <a:pPr marL="285750" indent="-285750" algn="just">
              <a:buFontTx/>
              <a:buChar char="-"/>
              <a:defRPr/>
            </a:pPr>
            <a:r>
              <a:rPr lang="fr-FR" dirty="0">
                <a:solidFill>
                  <a:srgbClr val="000000"/>
                </a:solidFill>
                <a:latin typeface="Arial"/>
                <a:ea typeface="ＭＳ Ｐゴシック" pitchFamily="34" charset="-128"/>
              </a:rPr>
              <a:t>M. CROZIER et E. FRIEDBERG, jeux d’acteurs </a:t>
            </a:r>
          </a:p>
          <a:p>
            <a:pPr marL="285750" indent="-285750" algn="just">
              <a:buFontTx/>
              <a:buChar char="-"/>
              <a:defRPr/>
            </a:pPr>
            <a:r>
              <a:rPr lang="fr-FR" dirty="0" smtClean="0">
                <a:solidFill>
                  <a:srgbClr val="000000"/>
                </a:solidFill>
                <a:latin typeface="Arial"/>
                <a:ea typeface="ＭＳ Ｐゴシック" pitchFamily="34" charset="-128"/>
              </a:rPr>
              <a:t>Approche </a:t>
            </a:r>
            <a:r>
              <a:rPr lang="fr-FR" dirty="0">
                <a:solidFill>
                  <a:srgbClr val="000000"/>
                </a:solidFill>
                <a:latin typeface="Arial"/>
                <a:ea typeface="ＭＳ Ｐゴシック" pitchFamily="34" charset="-128"/>
              </a:rPr>
              <a:t>ressources de E. PENROSE</a:t>
            </a:r>
          </a:p>
          <a:p>
            <a:pPr marL="285750" indent="-285750" algn="just">
              <a:buFontTx/>
              <a:buChar char="-"/>
              <a:defRPr/>
            </a:pPr>
            <a:r>
              <a:rPr lang="fr-FR" dirty="0">
                <a:solidFill>
                  <a:srgbClr val="000000"/>
                </a:solidFill>
                <a:latin typeface="Arial"/>
                <a:ea typeface="ＭＳ Ｐゴシック" pitchFamily="34" charset="-128"/>
              </a:rPr>
              <a:t>Compétences fondamentales G.HAMEL ET C.K.PRALAHAD</a:t>
            </a:r>
          </a:p>
          <a:p>
            <a:pPr marL="285750" indent="-285750" algn="just">
              <a:buFontTx/>
              <a:buChar char="-"/>
              <a:defRPr/>
            </a:pPr>
            <a:r>
              <a:rPr lang="fr-FR" dirty="0">
                <a:solidFill>
                  <a:srgbClr val="000000"/>
                </a:solidFill>
                <a:latin typeface="Arial"/>
                <a:ea typeface="ＭＳ Ｐゴシック" pitchFamily="34" charset="-128"/>
              </a:rPr>
              <a:t>Chaine de valeur de M. PORTER</a:t>
            </a:r>
          </a:p>
          <a:p>
            <a:pPr marL="285750" indent="-285750" eaLnBrk="1" hangingPunct="1">
              <a:buFontTx/>
              <a:buChar char="-"/>
            </a:pPr>
            <a:endParaRPr lang="fr-FR" altLang="fr-FR" dirty="0">
              <a:solidFill>
                <a:srgbClr val="000000"/>
              </a:solidFill>
            </a:endParaRPr>
          </a:p>
          <a:p>
            <a:pPr marL="285750" indent="-285750" eaLnBrk="1" hangingPunct="1">
              <a:buFontTx/>
              <a:buChar char="-"/>
            </a:pPr>
            <a:endParaRPr lang="fr-FR" altLang="fr-FR" dirty="0">
              <a:solidFill>
                <a:srgbClr val="000000"/>
              </a:solidFill>
            </a:endParaRPr>
          </a:p>
          <a:p>
            <a:pPr eaLnBrk="1" hangingPunct="1"/>
            <a:endParaRPr lang="fr-FR" altLang="fr-FR" dirty="0">
              <a:solidFill>
                <a:srgbClr val="000000"/>
              </a:solidFill>
            </a:endParaRPr>
          </a:p>
        </p:txBody>
      </p:sp>
    </p:spTree>
    <p:extLst>
      <p:ext uri="{BB962C8B-B14F-4D97-AF65-F5344CB8AC3E}">
        <p14:creationId xmlns:p14="http://schemas.microsoft.com/office/powerpoint/2010/main" val="141953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ZoneTexte 3"/>
          <p:cNvSpPr txBox="1">
            <a:spLocks noChangeArrowheads="1"/>
          </p:cNvSpPr>
          <p:nvPr/>
        </p:nvSpPr>
        <p:spPr bwMode="auto">
          <a:xfrm>
            <a:off x="2279651" y="519113"/>
            <a:ext cx="7129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b="1" i="1">
                <a:solidFill>
                  <a:srgbClr val="404040"/>
                </a:solidFill>
              </a:rPr>
              <a:t>Thème 6-2- Quels sont les choix stratégiques opérés par l’entreprise –Apports et limites des savoirs</a:t>
            </a:r>
          </a:p>
        </p:txBody>
      </p:sp>
      <p:sp>
        <p:nvSpPr>
          <p:cNvPr id="3" name="ZoneTexte 2"/>
          <p:cNvSpPr txBox="1"/>
          <p:nvPr/>
        </p:nvSpPr>
        <p:spPr>
          <a:xfrm>
            <a:off x="646790" y="1165225"/>
            <a:ext cx="10846272" cy="6345387"/>
          </a:xfrm>
          <a:prstGeom prst="rect">
            <a:avLst/>
          </a:prstGeom>
          <a:noFill/>
        </p:spPr>
        <p:txBody>
          <a:bodyPr wrap="square">
            <a:spAutoFit/>
          </a:bodyPr>
          <a:lstStyle/>
          <a:p>
            <a:pPr marL="285750" indent="-285750" algn="just">
              <a:buFont typeface="Arial" charset="0"/>
              <a:buChar char="•"/>
            </a:pPr>
            <a:r>
              <a:rPr lang="fr-FR" altLang="fr-FR" sz="2000" dirty="0" smtClean="0">
                <a:solidFill>
                  <a:srgbClr val="000000"/>
                </a:solidFill>
                <a:latin typeface="Arial" charset="0"/>
                <a:ea typeface="Arial" charset="0"/>
                <a:cs typeface="Arial" charset="0"/>
              </a:rPr>
              <a:t>À partir d’une documentation, être capable d’identifier et d’analyser les choix stratégiques de l’entreprise, au niveau global et au niveau de chaque DAS, ainsi que ses voies de développement.</a:t>
            </a:r>
          </a:p>
          <a:p>
            <a:pPr marL="285750" indent="-285750" algn="just">
              <a:buFont typeface="Arial" charset="0"/>
              <a:buChar char="•"/>
            </a:pPr>
            <a:endParaRPr lang="fr-FR" altLang="fr-FR" sz="2000" dirty="0" smtClean="0">
              <a:solidFill>
                <a:srgbClr val="000000"/>
              </a:solidFill>
              <a:latin typeface="Arial" charset="0"/>
              <a:ea typeface="Arial" charset="0"/>
              <a:cs typeface="Arial" charset="0"/>
            </a:endParaRPr>
          </a:p>
          <a:p>
            <a:pPr marL="285750" indent="-285750" algn="just">
              <a:buFont typeface="Arial" charset="0"/>
              <a:buChar char="•"/>
            </a:pPr>
            <a:r>
              <a:rPr lang="fr-FR" altLang="fr-FR" sz="2000" dirty="0" smtClean="0">
                <a:solidFill>
                  <a:srgbClr val="000000"/>
                </a:solidFill>
                <a:latin typeface="Arial" charset="0"/>
                <a:ea typeface="Arial" charset="0"/>
                <a:cs typeface="Arial" charset="0"/>
              </a:rPr>
              <a:t>Pour chaque option stratégique, être capable de qualifier et d’analyser le choix et la pertinence de la décision stratégique en insistant sur les avantages et les risques de chacune d’elle.</a:t>
            </a:r>
            <a:endParaRPr lang="fr-FR" sz="2000" b="1" dirty="0" smtClean="0">
              <a:solidFill>
                <a:srgbClr val="000000"/>
              </a:solidFill>
              <a:latin typeface="Arial" charset="0"/>
              <a:ea typeface="Arial" charset="0"/>
              <a:cs typeface="Arial" charset="0"/>
            </a:endParaRPr>
          </a:p>
          <a:p>
            <a:pPr>
              <a:defRPr/>
            </a:pPr>
            <a:endParaRPr lang="fr-FR" sz="2000" b="1" dirty="0">
              <a:solidFill>
                <a:srgbClr val="000000"/>
              </a:solidFill>
              <a:latin typeface="Arial" charset="0"/>
              <a:ea typeface="Arial" charset="0"/>
              <a:cs typeface="Arial" charset="0"/>
            </a:endParaRPr>
          </a:p>
          <a:p>
            <a:pPr>
              <a:defRPr/>
            </a:pPr>
            <a:r>
              <a:rPr lang="fr-FR" sz="2000" b="1" dirty="0" smtClean="0">
                <a:solidFill>
                  <a:srgbClr val="000000"/>
                </a:solidFill>
                <a:latin typeface="Arial" charset="0"/>
                <a:ea typeface="Arial" charset="0"/>
                <a:cs typeface="Arial" charset="0"/>
              </a:rPr>
              <a:t>Etapes </a:t>
            </a:r>
            <a:r>
              <a:rPr lang="fr-FR" sz="2000" b="1" dirty="0">
                <a:solidFill>
                  <a:srgbClr val="000000"/>
                </a:solidFill>
                <a:latin typeface="Arial" charset="0"/>
                <a:ea typeface="Arial" charset="0"/>
                <a:cs typeface="Arial" charset="0"/>
              </a:rPr>
              <a:t>de la décision stratégique, choix stratégiques </a:t>
            </a:r>
            <a:r>
              <a:rPr lang="fr-FR" b="1" dirty="0">
                <a:solidFill>
                  <a:srgbClr val="000000"/>
                </a:solidFill>
                <a:latin typeface="Arial"/>
                <a:ea typeface="ＭＳ Ｐゴシック" pitchFamily="34" charset="-128"/>
              </a:rPr>
              <a:t>et pertinence de ces choix</a:t>
            </a:r>
          </a:p>
          <a:p>
            <a:pPr>
              <a:defRPr/>
            </a:pPr>
            <a:endParaRPr lang="fr-FR" b="1" dirty="0">
              <a:solidFill>
                <a:srgbClr val="000000"/>
              </a:solidFill>
              <a:latin typeface="Arial"/>
              <a:ea typeface="ＭＳ Ｐゴシック" pitchFamily="34" charset="-128"/>
            </a:endParaRPr>
          </a:p>
          <a:p>
            <a:pPr marL="285750" indent="-285750">
              <a:buFontTx/>
              <a:buChar char="-"/>
              <a:defRPr/>
            </a:pPr>
            <a:r>
              <a:rPr lang="fr-FR" dirty="0">
                <a:solidFill>
                  <a:srgbClr val="000000"/>
                </a:solidFill>
                <a:latin typeface="Arial"/>
                <a:ea typeface="ＭＳ Ｐゴシック" pitchFamily="34" charset="-128"/>
              </a:rPr>
              <a:t>H.A. SIMON et J. MARCH, rationalité limitée du décideur, IMC</a:t>
            </a:r>
          </a:p>
          <a:p>
            <a:pPr marL="285750" indent="-285750">
              <a:buFontTx/>
              <a:buChar char="-"/>
              <a:defRPr/>
            </a:pPr>
            <a:endParaRPr lang="fr-FR" dirty="0">
              <a:solidFill>
                <a:srgbClr val="000000"/>
              </a:solidFill>
              <a:latin typeface="Arial"/>
              <a:ea typeface="ＭＳ Ｐゴシック" pitchFamily="34" charset="-128"/>
            </a:endParaRPr>
          </a:p>
          <a:p>
            <a:pPr marL="285750" indent="-285750">
              <a:buFontTx/>
              <a:buChar char="-"/>
              <a:defRPr/>
            </a:pPr>
            <a:r>
              <a:rPr lang="fr-FR" dirty="0">
                <a:solidFill>
                  <a:srgbClr val="000000"/>
                </a:solidFill>
                <a:latin typeface="Arial"/>
                <a:ea typeface="ＭＳ Ｐゴシック" pitchFamily="34" charset="-128"/>
              </a:rPr>
              <a:t>I. ANSOFF, matrice des options stratégiques globales</a:t>
            </a:r>
          </a:p>
          <a:p>
            <a:pPr marL="285750" indent="-285750">
              <a:buFontTx/>
              <a:buChar char="-"/>
              <a:defRPr/>
            </a:pPr>
            <a:endParaRPr lang="fr-FR" dirty="0">
              <a:solidFill>
                <a:srgbClr val="000000"/>
              </a:solidFill>
              <a:latin typeface="Arial"/>
              <a:ea typeface="ＭＳ Ｐゴシック" pitchFamily="34" charset="-128"/>
            </a:endParaRPr>
          </a:p>
          <a:p>
            <a:pPr>
              <a:defRPr/>
            </a:pPr>
            <a:r>
              <a:rPr lang="fr-FR" dirty="0">
                <a:solidFill>
                  <a:srgbClr val="000000"/>
                </a:solidFill>
                <a:latin typeface="Arial"/>
                <a:ea typeface="ＭＳ Ｐゴシック" pitchFamily="34" charset="-128"/>
              </a:rPr>
              <a:t>-    M. PORTER,   les DAS et les  trois options stratégiques </a:t>
            </a:r>
          </a:p>
          <a:p>
            <a:pPr>
              <a:defRPr/>
            </a:pPr>
            <a:r>
              <a:rPr lang="fr-FR" dirty="0">
                <a:solidFill>
                  <a:srgbClr val="000000"/>
                </a:solidFill>
                <a:latin typeface="Arial"/>
                <a:ea typeface="ＭＳ Ｐゴシック" pitchFamily="34" charset="-128"/>
              </a:rPr>
              <a:t>     (domination par les coûts, différenciation, focalisation)</a:t>
            </a:r>
          </a:p>
          <a:p>
            <a:pPr>
              <a:defRPr/>
            </a:pPr>
            <a:endParaRPr lang="fr-FR" dirty="0">
              <a:solidFill>
                <a:srgbClr val="000000"/>
              </a:solidFill>
              <a:latin typeface="Arial"/>
              <a:ea typeface="ＭＳ Ｐゴシック" pitchFamily="34" charset="-128"/>
            </a:endParaRPr>
          </a:p>
          <a:p>
            <a:pPr>
              <a:defRPr/>
            </a:pPr>
            <a:r>
              <a:rPr lang="fr-FR" dirty="0">
                <a:solidFill>
                  <a:srgbClr val="000000"/>
                </a:solidFill>
                <a:latin typeface="Arial"/>
                <a:ea typeface="ＭＳ Ｐゴシック" pitchFamily="34" charset="-128"/>
              </a:rPr>
              <a:t>-    H. MINTZBERG, stratégie délibérée, stratégie émergente</a:t>
            </a:r>
          </a:p>
          <a:p>
            <a:pPr marL="285750" indent="-285750">
              <a:buFontTx/>
              <a:buChar char="-"/>
              <a:defRPr/>
            </a:pPr>
            <a:endParaRPr lang="fr-FR" i="1" dirty="0">
              <a:solidFill>
                <a:srgbClr val="000000"/>
              </a:solidFill>
              <a:latin typeface="Arial"/>
              <a:ea typeface="ＭＳ Ｐゴシック" pitchFamily="34" charset="-128"/>
            </a:endParaRPr>
          </a:p>
          <a:p>
            <a:pPr marL="285750" indent="-285750">
              <a:buFontTx/>
              <a:buChar char="-"/>
              <a:defRPr/>
            </a:pPr>
            <a:endParaRPr lang="fr-FR" dirty="0">
              <a:solidFill>
                <a:srgbClr val="000000"/>
              </a:solidFill>
              <a:latin typeface="Arial"/>
              <a:ea typeface="ＭＳ Ｐゴシック" pitchFamily="34" charset="-128"/>
            </a:endParaRPr>
          </a:p>
          <a:p>
            <a:pPr>
              <a:defRPr/>
            </a:pPr>
            <a:endParaRPr lang="fr-FR" dirty="0">
              <a:solidFill>
                <a:srgbClr val="000000"/>
              </a:solidFill>
              <a:latin typeface="Arial"/>
              <a:ea typeface="ＭＳ Ｐゴシック" pitchFamily="34" charset="-128"/>
            </a:endParaRPr>
          </a:p>
        </p:txBody>
      </p:sp>
    </p:spTree>
    <p:extLst>
      <p:ext uri="{BB962C8B-B14F-4D97-AF65-F5344CB8AC3E}">
        <p14:creationId xmlns:p14="http://schemas.microsoft.com/office/powerpoint/2010/main" val="88085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ZoneTexte 3"/>
          <p:cNvSpPr txBox="1">
            <a:spLocks noChangeArrowheads="1"/>
          </p:cNvSpPr>
          <p:nvPr/>
        </p:nvSpPr>
        <p:spPr bwMode="auto">
          <a:xfrm>
            <a:off x="2279651" y="519113"/>
            <a:ext cx="7129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b="1" i="1">
                <a:solidFill>
                  <a:srgbClr val="404040"/>
                </a:solidFill>
              </a:rPr>
              <a:t>Thème 6-2- Quels sont les choix stratégiques opérés par l’entreprise –Apports et limites des savoirs</a:t>
            </a:r>
          </a:p>
        </p:txBody>
      </p:sp>
      <p:sp>
        <p:nvSpPr>
          <p:cNvPr id="3" name="ZoneTexte 2"/>
          <p:cNvSpPr txBox="1"/>
          <p:nvPr/>
        </p:nvSpPr>
        <p:spPr>
          <a:xfrm>
            <a:off x="1752214" y="1375715"/>
            <a:ext cx="8408276" cy="4247317"/>
          </a:xfrm>
          <a:prstGeom prst="rect">
            <a:avLst/>
          </a:prstGeom>
          <a:noFill/>
        </p:spPr>
        <p:txBody>
          <a:bodyPr wrap="square">
            <a:spAutoFit/>
          </a:bodyPr>
          <a:lstStyle/>
          <a:p>
            <a:pPr>
              <a:defRPr/>
            </a:pPr>
            <a:r>
              <a:rPr lang="fr-FR" b="1" dirty="0">
                <a:solidFill>
                  <a:srgbClr val="000000"/>
                </a:solidFill>
                <a:latin typeface="Arial"/>
                <a:ea typeface="ＭＳ Ｐゴシック" pitchFamily="34" charset="-128"/>
              </a:rPr>
              <a:t>PROLONGEMENTS</a:t>
            </a:r>
          </a:p>
          <a:p>
            <a:pPr>
              <a:defRPr/>
            </a:pPr>
            <a:endParaRPr lang="fr-FR" dirty="0">
              <a:solidFill>
                <a:srgbClr val="000000"/>
              </a:solidFill>
              <a:latin typeface="Arial"/>
              <a:ea typeface="ＭＳ Ｐゴシック" pitchFamily="34" charset="-128"/>
            </a:endParaRPr>
          </a:p>
          <a:p>
            <a:pPr marL="285750" indent="-285750">
              <a:buFontTx/>
              <a:buChar char="-"/>
              <a:defRPr/>
            </a:pPr>
            <a:endParaRPr lang="fr-FR" dirty="0">
              <a:solidFill>
                <a:srgbClr val="000000"/>
              </a:solidFill>
              <a:latin typeface="Arial"/>
              <a:ea typeface="ＭＳ Ｐゴシック" pitchFamily="34" charset="-128"/>
            </a:endParaRPr>
          </a:p>
          <a:p>
            <a:pPr marL="285750" indent="-285750">
              <a:buFontTx/>
              <a:buChar char="-"/>
              <a:defRPr/>
            </a:pPr>
            <a:r>
              <a:rPr lang="fr-FR" dirty="0">
                <a:solidFill>
                  <a:srgbClr val="000000"/>
                </a:solidFill>
                <a:latin typeface="Arial"/>
                <a:ea typeface="ＭＳ Ｐゴシック" pitchFamily="34" charset="-128"/>
              </a:rPr>
              <a:t>La typologie de </a:t>
            </a:r>
            <a:r>
              <a:rPr lang="fr-FR" b="1" dirty="0">
                <a:solidFill>
                  <a:srgbClr val="000000"/>
                </a:solidFill>
                <a:latin typeface="Arial"/>
                <a:ea typeface="ＭＳ Ｐゴシック" pitchFamily="34" charset="-128"/>
              </a:rPr>
              <a:t>B. Garrette et P. Dussauge</a:t>
            </a:r>
            <a:r>
              <a:rPr lang="fr-FR" dirty="0">
                <a:solidFill>
                  <a:srgbClr val="000000"/>
                </a:solidFill>
                <a:latin typeface="Arial"/>
                <a:ea typeface="ＭＳ Ｐゴシック" pitchFamily="34" charset="-128"/>
              </a:rPr>
              <a:t> (2016) pourrait être utilement mobilisée pour différencier les alliances entre entreprises concurrentes et non concurrentes. Le lien devra être fait avec le thème 2 et le rôle du droit dans la régulation des relations entre entreprises et le thème 1 présentant l’importance du droit pour sécuriser les relations entre partenaires.</a:t>
            </a:r>
          </a:p>
          <a:p>
            <a:pPr>
              <a:defRPr/>
            </a:pPr>
            <a:endParaRPr lang="fr-FR" dirty="0">
              <a:solidFill>
                <a:srgbClr val="000000"/>
              </a:solidFill>
              <a:latin typeface="Arial"/>
              <a:ea typeface="ＭＳ Ｐゴシック" pitchFamily="34" charset="-128"/>
            </a:endParaRPr>
          </a:p>
          <a:p>
            <a:pPr marL="285750" indent="-285750">
              <a:buFontTx/>
              <a:buChar char="-"/>
              <a:defRPr/>
            </a:pPr>
            <a:r>
              <a:rPr lang="fr-FR" dirty="0">
                <a:solidFill>
                  <a:srgbClr val="000000"/>
                </a:solidFill>
                <a:latin typeface="Arial"/>
                <a:ea typeface="ＭＳ Ｐゴシック" pitchFamily="34" charset="-128"/>
              </a:rPr>
              <a:t>l’approche de </a:t>
            </a:r>
            <a:r>
              <a:rPr lang="fr-FR" b="1" dirty="0">
                <a:solidFill>
                  <a:srgbClr val="000000"/>
                </a:solidFill>
                <a:latin typeface="Arial"/>
                <a:ea typeface="ＭＳ Ｐゴシック" pitchFamily="34" charset="-128"/>
              </a:rPr>
              <a:t>Détrié et Ramanantsoa</a:t>
            </a:r>
            <a:r>
              <a:rPr lang="fr-FR" dirty="0">
                <a:solidFill>
                  <a:srgbClr val="000000"/>
                </a:solidFill>
                <a:latin typeface="Arial"/>
                <a:ea typeface="ＭＳ Ｐゴシック" pitchFamily="34" charset="-128"/>
              </a:rPr>
              <a:t> (1988) qui développe les raisons pour lesquelles une entreprise se diversifie.</a:t>
            </a:r>
          </a:p>
          <a:p>
            <a:pPr marL="285750" indent="-285750">
              <a:buFont typeface="Courier New" panose="02070309020205020404" pitchFamily="49" charset="0"/>
              <a:buChar char="o"/>
              <a:defRPr/>
            </a:pPr>
            <a:endParaRPr lang="fr-FR" dirty="0">
              <a:solidFill>
                <a:srgbClr val="000000"/>
              </a:solidFill>
              <a:latin typeface="Arial"/>
              <a:ea typeface="ＭＳ Ｐゴシック" pitchFamily="34" charset="-128"/>
            </a:endParaRPr>
          </a:p>
          <a:p>
            <a:pPr>
              <a:defRPr/>
            </a:pPr>
            <a:endParaRPr lang="fr-FR" dirty="0">
              <a:solidFill>
                <a:srgbClr val="000000"/>
              </a:solidFill>
              <a:latin typeface="Arial"/>
              <a:ea typeface="ＭＳ Ｐゴシック" pitchFamily="34" charset="-128"/>
            </a:endParaRPr>
          </a:p>
          <a:p>
            <a:pPr>
              <a:defRPr/>
            </a:pPr>
            <a:endParaRPr lang="fr-FR" dirty="0">
              <a:solidFill>
                <a:srgbClr val="000000"/>
              </a:solidFill>
              <a:latin typeface="Arial"/>
              <a:ea typeface="ＭＳ Ｐゴシック" pitchFamily="34" charset="-128"/>
            </a:endParaRPr>
          </a:p>
          <a:p>
            <a:pPr marL="285750" indent="-285750">
              <a:buFontTx/>
              <a:buChar char="-"/>
              <a:defRPr/>
            </a:pPr>
            <a:endParaRPr lang="fr-FR" dirty="0">
              <a:solidFill>
                <a:srgbClr val="000000"/>
              </a:solidFill>
              <a:latin typeface="Arial"/>
              <a:ea typeface="ＭＳ Ｐゴシック" pitchFamily="34" charset="-128"/>
            </a:endParaRPr>
          </a:p>
        </p:txBody>
      </p:sp>
    </p:spTree>
    <p:extLst>
      <p:ext uri="{BB962C8B-B14F-4D97-AF65-F5344CB8AC3E}">
        <p14:creationId xmlns:p14="http://schemas.microsoft.com/office/powerpoint/2010/main" val="587432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652C9A71-320D-4AB5-8495-7C9DB0BF907C}"/>
              </a:ext>
            </a:extLst>
          </p:cNvPr>
          <p:cNvSpPr>
            <a:spLocks noGrp="1"/>
          </p:cNvSpPr>
          <p:nvPr>
            <p:ph type="subTitle" idx="1"/>
          </p:nvPr>
        </p:nvSpPr>
        <p:spPr>
          <a:xfrm>
            <a:off x="409575" y="342481"/>
            <a:ext cx="11487150" cy="593314"/>
          </a:xfrm>
        </p:spPr>
        <p:txBody>
          <a:bodyPr>
            <a:noAutofit/>
          </a:bodyPr>
          <a:lstStyle/>
          <a:p>
            <a:r>
              <a:rPr lang="fr-FR" sz="3000" b="1" dirty="0">
                <a:solidFill>
                  <a:srgbClr val="0070C0"/>
                </a:solidFill>
                <a:latin typeface="Malgun Gothic" panose="020B0503020000020004" pitchFamily="34" charset="-127"/>
                <a:ea typeface="Malgun Gothic" panose="020B0503020000020004" pitchFamily="34" charset="-127"/>
              </a:rPr>
              <a:t>L’épreuve </a:t>
            </a:r>
            <a:r>
              <a:rPr lang="fr-FR" sz="3000" b="1" dirty="0" smtClean="0">
                <a:solidFill>
                  <a:srgbClr val="0070C0"/>
                </a:solidFill>
                <a:latin typeface="Malgun Gothic" panose="020B0503020000020004" pitchFamily="34" charset="-127"/>
                <a:ea typeface="Malgun Gothic" panose="020B0503020000020004" pitchFamily="34" charset="-127"/>
              </a:rPr>
              <a:t>E3 </a:t>
            </a:r>
            <a:r>
              <a:rPr lang="fr-FR" sz="3000" b="1" dirty="0">
                <a:solidFill>
                  <a:srgbClr val="0070C0"/>
                </a:solidFill>
                <a:latin typeface="Malgun Gothic" panose="020B0503020000020004" pitchFamily="34" charset="-127"/>
                <a:ea typeface="Malgun Gothic" panose="020B0503020000020004" pitchFamily="34" charset="-127"/>
              </a:rPr>
              <a:t>– </a:t>
            </a:r>
            <a:r>
              <a:rPr lang="fr-FR" sz="3000" b="1" dirty="0" smtClean="0">
                <a:solidFill>
                  <a:srgbClr val="0070C0"/>
                </a:solidFill>
                <a:latin typeface="Malgun Gothic" panose="020B0503020000020004" pitchFamily="34" charset="-127"/>
                <a:ea typeface="Malgun Gothic" panose="020B0503020000020004" pitchFamily="34" charset="-127"/>
              </a:rPr>
              <a:t>Culture économique, juridique et managériale</a:t>
            </a:r>
            <a:endParaRPr lang="fr-FR" sz="3000" b="1" dirty="0">
              <a:solidFill>
                <a:srgbClr val="0070C0"/>
              </a:solidFill>
              <a:latin typeface="Malgun Gothic" panose="020B0503020000020004" pitchFamily="34" charset="-127"/>
              <a:ea typeface="Malgun Gothic" panose="020B0503020000020004" pitchFamily="34" charset="-127"/>
            </a:endParaRPr>
          </a:p>
        </p:txBody>
      </p:sp>
      <p:sp>
        <p:nvSpPr>
          <p:cNvPr id="21" name="Rectangle 20">
            <a:extLst>
              <a:ext uri="{FF2B5EF4-FFF2-40B4-BE49-F238E27FC236}">
                <a16:creationId xmlns:a16="http://schemas.microsoft.com/office/drawing/2014/main" xmlns="" id="{29A41C5D-521C-4D5E-9BD0-EFA12B8126D6}"/>
              </a:ext>
            </a:extLst>
          </p:cNvPr>
          <p:cNvSpPr>
            <a:spLocks/>
          </p:cNvSpPr>
          <p:nvPr/>
        </p:nvSpPr>
        <p:spPr>
          <a:xfrm>
            <a:off x="4061532" y="1405632"/>
            <a:ext cx="4252182" cy="1819998"/>
          </a:xfrm>
          <a:prstGeom prst="rect">
            <a:avLst/>
          </a:prstGeom>
          <a:solidFill>
            <a:sysClr val="window" lastClr="FFFFFF"/>
          </a:solidFill>
          <a:ln w="25400" cap="flat" cmpd="sng" algn="ctr">
            <a:solidFill>
              <a:srgbClr val="4F81BD"/>
            </a:solidFill>
            <a:prstDash val="solid"/>
          </a:ln>
          <a:effectLst/>
        </p:spPr>
        <p:txBody>
          <a:bodyPr wrap="square" rtlCol="0" anchor="ctr">
            <a:noAutofit/>
          </a:bodyPr>
          <a:lstStyle/>
          <a:p>
            <a:pPr algn="ctr">
              <a:spcAft>
                <a:spcPts val="0"/>
              </a:spcAft>
            </a:pPr>
            <a:r>
              <a:rPr lang="fr-FR" sz="2400" b="1" kern="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Épreuve </a:t>
            </a:r>
            <a:r>
              <a:rPr lang="fr-FR" sz="2400" b="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Écrite Ponctuelle</a:t>
            </a:r>
            <a:endParaRPr lang="fr-FR" sz="2400" dirty="0">
              <a:effectLst/>
              <a:latin typeface="Times New Roman" panose="02020603050405020304" pitchFamily="18" charset="0"/>
              <a:ea typeface="Times New Roman" panose="02020603050405020304" pitchFamily="18" charset="0"/>
            </a:endParaRPr>
          </a:p>
          <a:p>
            <a:pPr algn="ctr">
              <a:spcAft>
                <a:spcPts val="0"/>
              </a:spcAft>
            </a:pPr>
            <a:r>
              <a:rPr lang="fr-FR" sz="2400" b="1" kern="1200" dirty="0" err="1" smtClean="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Coef</a:t>
            </a:r>
            <a:r>
              <a:rPr lang="fr-FR" sz="2400" b="1" kern="1200" dirty="0" smtClean="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2400" b="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3</a:t>
            </a:r>
            <a:endParaRPr lang="fr-FR" sz="2400" b="1" kern="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fr-FR" sz="2400" i="1" dirty="0" smtClean="0">
                <a:solidFill>
                  <a:srgbClr val="000000"/>
                </a:solidFill>
                <a:latin typeface="Calibri" panose="020F0502020204030204" pitchFamily="34" charset="0"/>
                <a:cs typeface="Times New Roman" panose="02020603050405020304" pitchFamily="18" charset="0"/>
              </a:rPr>
              <a:t>4 h</a:t>
            </a:r>
            <a:endParaRPr lang="fr-FR" sz="2400" i="1" dirty="0">
              <a:solidFill>
                <a:srgbClr val="000000"/>
              </a:solidFill>
              <a:latin typeface="Calibri" panose="020F0502020204030204" pitchFamily="34" charset="0"/>
              <a:cs typeface="Times New Roman" panose="02020603050405020304" pitchFamily="18" charset="0"/>
            </a:endParaRPr>
          </a:p>
        </p:txBody>
      </p:sp>
      <p:cxnSp>
        <p:nvCxnSpPr>
          <p:cNvPr id="22" name="Connecteur droit avec flèche 21">
            <a:extLst>
              <a:ext uri="{FF2B5EF4-FFF2-40B4-BE49-F238E27FC236}">
                <a16:creationId xmlns:a16="http://schemas.microsoft.com/office/drawing/2014/main" xmlns="" id="{121E0FB4-01E6-4FE9-95DB-4C5DFD25653E}"/>
              </a:ext>
            </a:extLst>
          </p:cNvPr>
          <p:cNvCxnSpPr>
            <a:cxnSpLocks/>
          </p:cNvCxnSpPr>
          <p:nvPr/>
        </p:nvCxnSpPr>
        <p:spPr>
          <a:xfrm flipH="1">
            <a:off x="6102423" y="3225630"/>
            <a:ext cx="1" cy="275853"/>
          </a:xfrm>
          <a:prstGeom prst="straightConnector1">
            <a:avLst/>
          </a:prstGeom>
          <a:noFill/>
          <a:ln w="9525" cap="flat" cmpd="sng" algn="ctr">
            <a:solidFill>
              <a:srgbClr val="4F81BD">
                <a:shade val="95000"/>
                <a:satMod val="105000"/>
              </a:srgbClr>
            </a:solidFill>
            <a:prstDash val="solid"/>
            <a:tailEnd type="arrow"/>
          </a:ln>
          <a:effectLst/>
        </p:spPr>
      </p:cxnSp>
      <p:sp>
        <p:nvSpPr>
          <p:cNvPr id="23" name="Rectangle 22">
            <a:extLst>
              <a:ext uri="{FF2B5EF4-FFF2-40B4-BE49-F238E27FC236}">
                <a16:creationId xmlns:a16="http://schemas.microsoft.com/office/drawing/2014/main" xmlns="" id="{3629590D-A69C-483D-A470-59F93EFDFC05}"/>
              </a:ext>
            </a:extLst>
          </p:cNvPr>
          <p:cNvSpPr>
            <a:spLocks/>
          </p:cNvSpPr>
          <p:nvPr/>
        </p:nvSpPr>
        <p:spPr>
          <a:xfrm>
            <a:off x="3086178" y="3501483"/>
            <a:ext cx="6032489" cy="1020308"/>
          </a:xfrm>
          <a:prstGeom prst="rect">
            <a:avLst/>
          </a:prstGeom>
          <a:solidFill>
            <a:sysClr val="window" lastClr="FFFFFF"/>
          </a:solidFill>
          <a:ln w="25400" cap="flat" cmpd="sng" algn="ctr">
            <a:solidFill>
              <a:srgbClr val="4F81BD"/>
            </a:solidFill>
            <a:prstDash val="solid"/>
          </a:ln>
          <a:effectLst/>
        </p:spPr>
        <p:txBody>
          <a:bodyPr wrap="square" rtlCol="0" anchor="ctr">
            <a:noAutofit/>
          </a:bodyPr>
          <a:lstStyle/>
          <a:p>
            <a:pPr algn="ctr">
              <a:spcAft>
                <a:spcPts val="0"/>
              </a:spcAft>
            </a:pPr>
            <a:r>
              <a:rPr lang="fr-FR"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partir d’un dossier documentaire d’une dizaine de pages maximum, questionnement couvrant les 3 champs disciplinaires</a:t>
            </a:r>
            <a:endParaRPr lang="fr-FR" dirty="0">
              <a:effectLst/>
              <a:latin typeface="Times New Roman" panose="02020603050405020304" pitchFamily="18" charset="0"/>
              <a:ea typeface="Times New Roman" panose="02020603050405020304" pitchFamily="18" charset="0"/>
            </a:endParaRPr>
          </a:p>
          <a:p>
            <a:pPr algn="ctr">
              <a:spcAft>
                <a:spcPts val="0"/>
              </a:spcAft>
            </a:pPr>
            <a:r>
              <a:rPr lang="fr-FR"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14FB0DFA-EF12-B740-8CD7-6CB4AB30EDD4}"/>
              </a:ext>
            </a:extLst>
          </p:cNvPr>
          <p:cNvSpPr>
            <a:spLocks/>
          </p:cNvSpPr>
          <p:nvPr/>
        </p:nvSpPr>
        <p:spPr>
          <a:xfrm>
            <a:off x="3086177" y="4818087"/>
            <a:ext cx="6032489" cy="1197078"/>
          </a:xfrm>
          <a:prstGeom prst="rect">
            <a:avLst/>
          </a:prstGeom>
          <a:solidFill>
            <a:sysClr val="window" lastClr="FFFFFF"/>
          </a:solidFill>
          <a:ln w="25400" cap="flat" cmpd="sng" algn="ctr">
            <a:solidFill>
              <a:srgbClr val="4F81BD"/>
            </a:solidFill>
            <a:prstDash val="solid"/>
          </a:ln>
          <a:effectLst/>
        </p:spPr>
        <p:txBody>
          <a:bodyPr wrap="square" rtlCol="0" anchor="ctr">
            <a:noAutofit/>
          </a:bodyPr>
          <a:lstStyle/>
          <a:p>
            <a:pPr algn="ctr">
              <a:spcAft>
                <a:spcPts val="0"/>
              </a:spcAft>
            </a:pPr>
            <a:r>
              <a:rPr lang="fr-FR" b="1" kern="1200" dirty="0" smtClean="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Pour chaqu</a:t>
            </a:r>
            <a:r>
              <a:rPr lang="fr-FR" b="1" dirty="0" smtClean="0">
                <a:solidFill>
                  <a:schemeClr val="accent5">
                    <a:lumMod val="75000"/>
                  </a:schemeClr>
                </a:solidFill>
                <a:latin typeface="Calibri" panose="020F0502020204030204" pitchFamily="34" charset="0"/>
                <a:ea typeface="Times New Roman" panose="02020603050405020304" pitchFamily="18" charset="0"/>
                <a:cs typeface="Times New Roman" panose="02020603050405020304" pitchFamily="18" charset="0"/>
              </a:rPr>
              <a:t>e question,</a:t>
            </a:r>
          </a:p>
          <a:p>
            <a:pPr algn="ctr">
              <a:spcAft>
                <a:spcPts val="0"/>
              </a:spcAft>
            </a:pPr>
            <a:r>
              <a:rPr lang="fr-FR" b="1" dirty="0" smtClean="0">
                <a:solidFill>
                  <a:schemeClr val="accent5">
                    <a:lumMod val="75000"/>
                  </a:schemeClr>
                </a:solidFill>
                <a:latin typeface="Calibri" panose="020F0502020204030204" pitchFamily="34" charset="0"/>
                <a:ea typeface="Times New Roman" panose="02020603050405020304" pitchFamily="18" charset="0"/>
                <a:cs typeface="Times New Roman" panose="02020603050405020304" pitchFamily="18" charset="0"/>
              </a:rPr>
              <a:t>une réponse construite et argumentée.</a:t>
            </a:r>
            <a:endParaRPr lang="fr-FR" sz="1600" dirty="0">
              <a:effectLst/>
              <a:latin typeface="Times New Roman" panose="02020603050405020304" pitchFamily="18" charset="0"/>
              <a:ea typeface="Times New Roman" panose="02020603050405020304" pitchFamily="18" charset="0"/>
            </a:endParaRPr>
          </a:p>
          <a:p>
            <a:pPr algn="ctr">
              <a:spcAft>
                <a:spcPts val="0"/>
              </a:spcAft>
            </a:pPr>
            <a:r>
              <a:rPr lang="fr-FR"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3" name="Espace réservé du pied de page 12"/>
          <p:cNvSpPr>
            <a:spLocks noGrp="1"/>
          </p:cNvSpPr>
          <p:nvPr>
            <p:ph type="ftr" sz="quarter" idx="11"/>
          </p:nvPr>
        </p:nvSpPr>
        <p:spPr/>
        <p:txBody>
          <a:bodyPr/>
          <a:lstStyle/>
          <a:p>
            <a:endParaRPr lang="fr-FR" dirty="0"/>
          </a:p>
        </p:txBody>
      </p:sp>
      <p:cxnSp>
        <p:nvCxnSpPr>
          <p:cNvPr id="12" name="Connecteur droit avec flèche 11">
            <a:extLst>
              <a:ext uri="{FF2B5EF4-FFF2-40B4-BE49-F238E27FC236}">
                <a16:creationId xmlns:a16="http://schemas.microsoft.com/office/drawing/2014/main" xmlns="" id="{121E0FB4-01E6-4FE9-95DB-4C5DFD25653E}"/>
              </a:ext>
            </a:extLst>
          </p:cNvPr>
          <p:cNvCxnSpPr>
            <a:cxnSpLocks/>
          </p:cNvCxnSpPr>
          <p:nvPr/>
        </p:nvCxnSpPr>
        <p:spPr>
          <a:xfrm flipH="1">
            <a:off x="6102422" y="4532424"/>
            <a:ext cx="1" cy="275853"/>
          </a:xfrm>
          <a:prstGeom prst="straightConnector1">
            <a:avLst/>
          </a:prstGeom>
          <a:noFill/>
          <a:ln w="9525" cap="flat" cmpd="sng" algn="ctr">
            <a:solidFill>
              <a:srgbClr val="4F81BD">
                <a:shade val="95000"/>
                <a:satMod val="105000"/>
              </a:srgbClr>
            </a:solidFill>
            <a:prstDash val="solid"/>
            <a:tailEnd type="arrow"/>
          </a:ln>
          <a:effectLst/>
        </p:spPr>
      </p:cxnSp>
      <p:pic>
        <p:nvPicPr>
          <p:cNvPr id="10" name="Image 9"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960339" y="1051779"/>
            <a:ext cx="2147697" cy="1225176"/>
          </a:xfrm>
          <a:prstGeom prst="rect">
            <a:avLst/>
          </a:prstGeom>
        </p:spPr>
      </p:pic>
    </p:spTree>
    <p:extLst>
      <p:ext uri="{BB962C8B-B14F-4D97-AF65-F5344CB8AC3E}">
        <p14:creationId xmlns:p14="http://schemas.microsoft.com/office/powerpoint/2010/main" val="1314810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ZoneTexte 1"/>
          <p:cNvSpPr txBox="1">
            <a:spLocks noChangeArrowheads="1"/>
          </p:cNvSpPr>
          <p:nvPr/>
        </p:nvSpPr>
        <p:spPr bwMode="auto">
          <a:xfrm>
            <a:off x="2424114" y="476250"/>
            <a:ext cx="64087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sz="2000" b="1" dirty="0">
                <a:solidFill>
                  <a:srgbClr val="0070C0"/>
                </a:solidFill>
              </a:rPr>
              <a:t>Rappel de la définition de l’épreuve</a:t>
            </a:r>
          </a:p>
        </p:txBody>
      </p:sp>
      <p:sp>
        <p:nvSpPr>
          <p:cNvPr id="207874" name="ZoneTexte 2"/>
          <p:cNvSpPr txBox="1">
            <a:spLocks noChangeArrowheads="1"/>
          </p:cNvSpPr>
          <p:nvPr/>
        </p:nvSpPr>
        <p:spPr bwMode="auto">
          <a:xfrm>
            <a:off x="1919288" y="1773239"/>
            <a:ext cx="8208962"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a:r>
              <a:rPr lang="fr-FR" altLang="fr-FR" b="1" dirty="0"/>
              <a:t>épreuve écrite, durée : 4 heures</a:t>
            </a:r>
          </a:p>
          <a:p>
            <a:pPr algn="just"/>
            <a:endParaRPr lang="fr-FR" altLang="fr-FR" b="1" dirty="0"/>
          </a:p>
          <a:p>
            <a:pPr algn="just"/>
            <a:r>
              <a:rPr lang="fr-FR" altLang="fr-FR" dirty="0"/>
              <a:t>L’épreuve a pour objet d’évaluer les capacités du candidat à mobiliser des notions d’économie, de droit et de management afin de formuler un raisonnement dans un contexte concret.</a:t>
            </a:r>
          </a:p>
          <a:p>
            <a:pPr algn="just"/>
            <a:endParaRPr lang="fr-FR" altLang="fr-FR" dirty="0"/>
          </a:p>
          <a:p>
            <a:pPr algn="just"/>
            <a:r>
              <a:rPr lang="fr-FR" altLang="fr-FR" dirty="0"/>
              <a:t>L’épreuve prend appui sur un dossier qui comprend : </a:t>
            </a:r>
          </a:p>
          <a:p>
            <a:pPr algn="just"/>
            <a:r>
              <a:rPr lang="fr-FR" altLang="fr-FR" dirty="0"/>
              <a:t>- la présentation d’une situation contextualisée d’entreprise contenant des problématiques de nature économique ou juridique ou managériale ;</a:t>
            </a:r>
          </a:p>
          <a:p>
            <a:pPr algn="just"/>
            <a:r>
              <a:rPr lang="fr-FR" altLang="fr-FR" dirty="0"/>
              <a:t>- une base documentaire ;</a:t>
            </a:r>
          </a:p>
          <a:p>
            <a:pPr algn="just"/>
            <a:r>
              <a:rPr lang="fr-FR" altLang="fr-FR" dirty="0"/>
              <a:t>- une série de questions permettant de structurer et d’orienter le travail à réaliser par le candidat.</a:t>
            </a:r>
          </a:p>
          <a:p>
            <a:pPr algn="just"/>
            <a:endParaRPr lang="fr-FR" altLang="fr-FR" dirty="0"/>
          </a:p>
          <a:p>
            <a:pPr algn="just"/>
            <a:r>
              <a:rPr lang="fr-FR" altLang="fr-FR" dirty="0"/>
              <a:t>Le dossier documentaire d’une dizaine de pages au maximum, ainsi que le questionnement couvrent les trois champs de cette unité. Pour chaque question, une réponse construite et argumentée est attendue.</a:t>
            </a:r>
          </a:p>
        </p:txBody>
      </p:sp>
      <p:pic>
        <p:nvPicPr>
          <p:cNvPr id="4" name="Image 3" descr="Capture d’écran 2018-05-24 à 17.26.25.png"/>
          <p:cNvPicPr>
            <a:picLocks noChangeAspect="1"/>
          </p:cNvPicPr>
          <p:nvPr/>
        </p:nvPicPr>
        <p:blipFill rotWithShape="1">
          <a:blip r:embed="rId2">
            <a:extLst>
              <a:ext uri="{28A0092B-C50C-407E-A947-70E740481C1C}">
                <a14:useLocalDpi xmlns:a14="http://schemas.microsoft.com/office/drawing/2010/main" val="0"/>
              </a:ext>
            </a:extLst>
          </a:blip>
          <a:srcRect r="54158"/>
          <a:stretch/>
        </p:blipFill>
        <p:spPr>
          <a:xfrm>
            <a:off x="9960339" y="87602"/>
            <a:ext cx="2147697" cy="1225176"/>
          </a:xfrm>
          <a:prstGeom prst="rect">
            <a:avLst/>
          </a:prstGeom>
        </p:spPr>
      </p:pic>
    </p:spTree>
    <p:extLst>
      <p:ext uri="{BB962C8B-B14F-4D97-AF65-F5344CB8AC3E}">
        <p14:creationId xmlns:p14="http://schemas.microsoft.com/office/powerpoint/2010/main" val="1752093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ZoneTexte 1"/>
          <p:cNvSpPr txBox="1">
            <a:spLocks noChangeArrowheads="1"/>
          </p:cNvSpPr>
          <p:nvPr/>
        </p:nvSpPr>
        <p:spPr bwMode="auto">
          <a:xfrm>
            <a:off x="2424114" y="476250"/>
            <a:ext cx="64087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fr-FR" altLang="fr-FR" b="1" dirty="0" smtClean="0">
                <a:solidFill>
                  <a:srgbClr val="0070C0"/>
                </a:solidFill>
              </a:rPr>
              <a:t>Rappel de la définition de l’épreuve</a:t>
            </a:r>
            <a:endParaRPr lang="fr-FR" altLang="fr-FR" b="1" dirty="0">
              <a:solidFill>
                <a:srgbClr val="0070C0"/>
              </a:solidFill>
            </a:endParaRPr>
          </a:p>
        </p:txBody>
      </p:sp>
      <p:sp>
        <p:nvSpPr>
          <p:cNvPr id="208898" name="ZoneTexte 2"/>
          <p:cNvSpPr txBox="1">
            <a:spLocks noChangeArrowheads="1"/>
          </p:cNvSpPr>
          <p:nvPr/>
        </p:nvSpPr>
        <p:spPr bwMode="auto">
          <a:xfrm>
            <a:off x="1434699" y="845582"/>
            <a:ext cx="8913948" cy="535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a:endParaRPr lang="fr-FR" altLang="fr-FR" dirty="0" smtClean="0"/>
          </a:p>
          <a:p>
            <a:pPr algn="just"/>
            <a:r>
              <a:rPr lang="fr-FR" altLang="fr-FR" dirty="0" smtClean="0"/>
              <a:t>L’épreuve </a:t>
            </a:r>
            <a:r>
              <a:rPr lang="fr-FR" altLang="fr-FR" dirty="0"/>
              <a:t>vise à évaluer les compétences du candidat à : </a:t>
            </a:r>
            <a:endParaRPr lang="fr-FR" altLang="fr-FR" dirty="0" smtClean="0"/>
          </a:p>
          <a:p>
            <a:pPr algn="just"/>
            <a:endParaRPr lang="fr-FR" altLang="fr-FR" dirty="0"/>
          </a:p>
          <a:p>
            <a:pPr marL="285750" indent="-285750" algn="just">
              <a:buFontTx/>
              <a:buChar char="-"/>
            </a:pPr>
            <a:r>
              <a:rPr lang="fr-FR" altLang="fr-FR" dirty="0" smtClean="0"/>
              <a:t>analyser </a:t>
            </a:r>
            <a:r>
              <a:rPr lang="fr-FR" altLang="fr-FR" dirty="0"/>
              <a:t>des situations auxquelles l’entreprise est confrontée </a:t>
            </a:r>
            <a:r>
              <a:rPr lang="fr-FR" altLang="fr-FR" dirty="0" smtClean="0"/>
              <a:t>;</a:t>
            </a:r>
          </a:p>
          <a:p>
            <a:pPr marL="285750" indent="-285750" algn="just">
              <a:buFontTx/>
              <a:buChar char="-"/>
            </a:pPr>
            <a:endParaRPr lang="fr-FR" altLang="fr-FR" dirty="0"/>
          </a:p>
          <a:p>
            <a:pPr marL="285750" indent="-285750" algn="just">
              <a:buFontTx/>
              <a:buChar char="-"/>
            </a:pPr>
            <a:r>
              <a:rPr lang="fr-FR" altLang="fr-FR" dirty="0" smtClean="0"/>
              <a:t>exploiter </a:t>
            </a:r>
            <a:r>
              <a:rPr lang="fr-FR" altLang="fr-FR" dirty="0"/>
              <a:t>une base documentaire économique, juridique et managériale </a:t>
            </a:r>
            <a:r>
              <a:rPr lang="fr-FR" altLang="fr-FR" dirty="0" smtClean="0"/>
              <a:t>;</a:t>
            </a:r>
          </a:p>
          <a:p>
            <a:pPr marL="285750" indent="-285750" algn="just">
              <a:buFontTx/>
              <a:buChar char="-"/>
            </a:pPr>
            <a:endParaRPr lang="fr-FR" altLang="fr-FR" dirty="0"/>
          </a:p>
          <a:p>
            <a:pPr marL="285750" indent="-285750" algn="just">
              <a:buFontTx/>
              <a:buChar char="-"/>
            </a:pPr>
            <a:r>
              <a:rPr lang="fr-FR" altLang="fr-FR" dirty="0" smtClean="0"/>
              <a:t>proposer </a:t>
            </a:r>
            <a:r>
              <a:rPr lang="fr-FR" altLang="fr-FR" dirty="0"/>
              <a:t>des solutions argumentées en mobilisant des notions économiques, juridiques ou managériales et les méthodologies adaptées aux situations proposées </a:t>
            </a:r>
            <a:r>
              <a:rPr lang="fr-FR" altLang="fr-FR" dirty="0" smtClean="0"/>
              <a:t>;</a:t>
            </a:r>
          </a:p>
          <a:p>
            <a:pPr marL="285750" indent="-285750" algn="just">
              <a:buFontTx/>
              <a:buChar char="-"/>
            </a:pPr>
            <a:endParaRPr lang="fr-FR" altLang="fr-FR" dirty="0"/>
          </a:p>
          <a:p>
            <a:pPr marL="285750" indent="-285750" algn="just">
              <a:buFontTx/>
              <a:buChar char="-"/>
            </a:pPr>
            <a:r>
              <a:rPr lang="fr-FR" altLang="fr-FR" dirty="0" smtClean="0"/>
              <a:t>établir </a:t>
            </a:r>
            <a:r>
              <a:rPr lang="fr-FR" altLang="fr-FR" dirty="0"/>
              <a:t>un diagnostic (ou une partie de diagnostic) préparant une prise de décision stratégique </a:t>
            </a:r>
            <a:r>
              <a:rPr lang="fr-FR" altLang="fr-FR" dirty="0" smtClean="0"/>
              <a:t>;</a:t>
            </a:r>
          </a:p>
          <a:p>
            <a:pPr marL="285750" indent="-285750" algn="just">
              <a:buFontTx/>
              <a:buChar char="-"/>
            </a:pPr>
            <a:endParaRPr lang="fr-FR" altLang="fr-FR" dirty="0"/>
          </a:p>
          <a:p>
            <a:pPr marL="285750" indent="-285750" algn="just">
              <a:buFontTx/>
              <a:buChar char="-"/>
            </a:pPr>
            <a:r>
              <a:rPr lang="fr-FR" altLang="fr-FR" dirty="0" smtClean="0"/>
              <a:t>prendre </a:t>
            </a:r>
            <a:r>
              <a:rPr lang="fr-FR" altLang="fr-FR" dirty="0"/>
              <a:t>des décisions opérationnelles intégrant les dimensions économique, juridique et managériale </a:t>
            </a:r>
            <a:r>
              <a:rPr lang="fr-FR" altLang="fr-FR" dirty="0" smtClean="0"/>
              <a:t>;</a:t>
            </a:r>
          </a:p>
          <a:p>
            <a:pPr marL="285750" indent="-285750" algn="just">
              <a:buFontTx/>
              <a:buChar char="-"/>
            </a:pPr>
            <a:endParaRPr lang="fr-FR" altLang="fr-FR" dirty="0"/>
          </a:p>
          <a:p>
            <a:pPr marL="285750" indent="-285750" algn="just">
              <a:buFontTx/>
              <a:buChar char="-"/>
            </a:pPr>
            <a:r>
              <a:rPr lang="fr-FR" altLang="fr-FR" dirty="0" smtClean="0"/>
              <a:t>exposer </a:t>
            </a:r>
            <a:r>
              <a:rPr lang="fr-FR" altLang="fr-FR" dirty="0"/>
              <a:t>ses analyses et ses propositions de manière cohérente et argumentée</a:t>
            </a:r>
            <a:r>
              <a:rPr lang="fr-FR" altLang="fr-FR" dirty="0" smtClean="0"/>
              <a:t>.</a:t>
            </a:r>
          </a:p>
          <a:p>
            <a:pPr marL="285750" indent="-285750" algn="just">
              <a:buFontTx/>
              <a:buChar char="-"/>
            </a:pPr>
            <a:endParaRPr lang="fr-FR" altLang="fr-FR" dirty="0"/>
          </a:p>
        </p:txBody>
      </p:sp>
    </p:spTree>
    <p:extLst>
      <p:ext uri="{BB962C8B-B14F-4D97-AF65-F5344CB8AC3E}">
        <p14:creationId xmlns:p14="http://schemas.microsoft.com/office/powerpoint/2010/main" val="1820750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05-24 à 19.0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834" y="684907"/>
            <a:ext cx="9631165" cy="6173091"/>
          </a:xfrm>
          <a:prstGeom prst="rect">
            <a:avLst/>
          </a:prstGeom>
        </p:spPr>
      </p:pic>
      <p:sp>
        <p:nvSpPr>
          <p:cNvPr id="5" name="ZoneTexte 4"/>
          <p:cNvSpPr txBox="1"/>
          <p:nvPr/>
        </p:nvSpPr>
        <p:spPr>
          <a:xfrm>
            <a:off x="285401" y="1321989"/>
            <a:ext cx="2275433" cy="39703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fr-FR" sz="2800" dirty="0" smtClean="0"/>
          </a:p>
          <a:p>
            <a:endParaRPr lang="fr-FR" sz="2800" dirty="0"/>
          </a:p>
          <a:p>
            <a:endParaRPr lang="fr-FR" sz="2800" dirty="0" smtClean="0"/>
          </a:p>
          <a:p>
            <a:r>
              <a:rPr lang="fr-FR" sz="2800" dirty="0" smtClean="0"/>
              <a:t>UN CONTEXTE D’ENTREPRISE</a:t>
            </a:r>
          </a:p>
          <a:p>
            <a:endParaRPr lang="fr-FR" sz="2800" dirty="0" smtClean="0"/>
          </a:p>
          <a:p>
            <a:endParaRPr lang="fr-FR" sz="2800" dirty="0"/>
          </a:p>
          <a:p>
            <a:endParaRPr lang="fr-FR" sz="2800" dirty="0"/>
          </a:p>
          <a:p>
            <a:endParaRPr lang="fr-FR" sz="2800" dirty="0"/>
          </a:p>
        </p:txBody>
      </p:sp>
    </p:spTree>
    <p:extLst>
      <p:ext uri="{BB962C8B-B14F-4D97-AF65-F5344CB8AC3E}">
        <p14:creationId xmlns:p14="http://schemas.microsoft.com/office/powerpoint/2010/main" val="2902234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8-05-24 à 19.05.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016" y="401858"/>
            <a:ext cx="9337984" cy="1314831"/>
          </a:xfrm>
          <a:prstGeom prst="rect">
            <a:avLst/>
          </a:prstGeom>
        </p:spPr>
      </p:pic>
      <p:pic>
        <p:nvPicPr>
          <p:cNvPr id="6" name="Image 5" descr="Capture d’écran 2018-05-24 à 19.06.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332" y="2611212"/>
            <a:ext cx="9331668" cy="2921765"/>
          </a:xfrm>
          <a:prstGeom prst="rect">
            <a:avLst/>
          </a:prstGeom>
        </p:spPr>
      </p:pic>
      <p:sp>
        <p:nvSpPr>
          <p:cNvPr id="7" name="ZoneTexte 6"/>
          <p:cNvSpPr txBox="1"/>
          <p:nvPr/>
        </p:nvSpPr>
        <p:spPr>
          <a:xfrm>
            <a:off x="499453" y="401858"/>
            <a:ext cx="2169052" cy="138499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2800" dirty="0" smtClean="0"/>
              <a:t>LES MISSIONS A REALISER</a:t>
            </a:r>
            <a:endParaRPr lang="fr-FR" sz="2800" dirty="0"/>
          </a:p>
        </p:txBody>
      </p:sp>
      <p:sp>
        <p:nvSpPr>
          <p:cNvPr id="8" name="ZoneTexte 7"/>
          <p:cNvSpPr txBox="1"/>
          <p:nvPr/>
        </p:nvSpPr>
        <p:spPr>
          <a:xfrm>
            <a:off x="499453" y="2837285"/>
            <a:ext cx="2169052" cy="181588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2800" dirty="0" smtClean="0"/>
              <a:t>LES ANNEXES SUPPORTS DE LA REFLEXION</a:t>
            </a:r>
            <a:endParaRPr lang="fr-FR" sz="2800" dirty="0"/>
          </a:p>
        </p:txBody>
      </p:sp>
    </p:spTree>
    <p:extLst>
      <p:ext uri="{BB962C8B-B14F-4D97-AF65-F5344CB8AC3E}">
        <p14:creationId xmlns:p14="http://schemas.microsoft.com/office/powerpoint/2010/main" val="3582887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05-24 à 19.1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1" y="1569582"/>
            <a:ext cx="12192000" cy="5111591"/>
          </a:xfrm>
          <a:prstGeom prst="rect">
            <a:avLst/>
          </a:prstGeom>
        </p:spPr>
      </p:pic>
      <p:sp>
        <p:nvSpPr>
          <p:cNvPr id="5" name="ZoneTexte 4"/>
          <p:cNvSpPr txBox="1"/>
          <p:nvPr/>
        </p:nvSpPr>
        <p:spPr>
          <a:xfrm>
            <a:off x="1013175" y="279198"/>
            <a:ext cx="10144977"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fr-FR" sz="2800" dirty="0" smtClean="0"/>
              <a:t>PRESENTATION DE MISSIONS STRUCTUREES PAR DES QUESTIONS DE NATURE ECONOMIQUE JURIDIQUE ET MANAGERIALE</a:t>
            </a:r>
            <a:endParaRPr lang="fr-FR" sz="2800" dirty="0"/>
          </a:p>
        </p:txBody>
      </p:sp>
    </p:spTree>
    <p:extLst>
      <p:ext uri="{BB962C8B-B14F-4D97-AF65-F5344CB8AC3E}">
        <p14:creationId xmlns:p14="http://schemas.microsoft.com/office/powerpoint/2010/main" val="1944000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8-05-24 à 19.1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81" y="741984"/>
            <a:ext cx="11787087" cy="4762879"/>
          </a:xfrm>
          <a:prstGeom prst="rect">
            <a:avLst/>
          </a:prstGeom>
        </p:spPr>
      </p:pic>
    </p:spTree>
    <p:extLst>
      <p:ext uri="{BB962C8B-B14F-4D97-AF65-F5344CB8AC3E}">
        <p14:creationId xmlns:p14="http://schemas.microsoft.com/office/powerpoint/2010/main" val="395878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841248" y="476250"/>
            <a:ext cx="6699250" cy="915988"/>
          </a:xfrm>
        </p:spPr>
        <p:txBody>
          <a:bodyPr>
            <a:normAutofit fontScale="90000"/>
          </a:bodyPr>
          <a:lstStyle/>
          <a:p>
            <a:pPr eaLnBrk="1" hangingPunct="1"/>
            <a:r>
              <a:rPr lang="fr-FR" altLang="fr-FR" sz="2800">
                <a:latin typeface="Calibri" charset="0"/>
                <a:cs typeface="Calibri" charset="0"/>
              </a:rPr>
              <a:t>Comment intégrer les blocs dans les diplômes ?</a:t>
            </a:r>
            <a:br>
              <a:rPr lang="fr-FR" altLang="fr-FR" sz="2800">
                <a:latin typeface="Calibri" charset="0"/>
                <a:cs typeface="Calibri" charset="0"/>
              </a:rPr>
            </a:br>
            <a:r>
              <a:rPr lang="fr-FR" altLang="fr-FR" sz="2800">
                <a:latin typeface="Calibri" charset="0"/>
                <a:cs typeface="Calibri" charset="0"/>
              </a:rPr>
              <a:t/>
            </a:r>
            <a:br>
              <a:rPr lang="fr-FR" altLang="fr-FR" sz="2800">
                <a:latin typeface="Calibri" charset="0"/>
                <a:cs typeface="Calibri" charset="0"/>
              </a:rPr>
            </a:br>
            <a:endParaRPr lang="fr-FR" altLang="fr-FR" sz="2800">
              <a:latin typeface="Calibri" charset="0"/>
              <a:cs typeface="Calibri" charset="0"/>
            </a:endParaRPr>
          </a:p>
        </p:txBody>
      </p:sp>
      <p:sp>
        <p:nvSpPr>
          <p:cNvPr id="31748" name="Rectangle 1"/>
          <p:cNvSpPr>
            <a:spLocks noChangeArrowheads="1"/>
          </p:cNvSpPr>
          <p:nvPr/>
        </p:nvSpPr>
        <p:spPr bwMode="auto">
          <a:xfrm>
            <a:off x="2019301" y="1633538"/>
            <a:ext cx="7445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marL="0" lvl="2" eaLnBrk="1" hangingPunct="1">
              <a:spcBef>
                <a:spcPct val="0"/>
              </a:spcBef>
            </a:pPr>
            <a:r>
              <a:rPr lang="fr-FR" altLang="fr-FR" sz="1800" b="1">
                <a:latin typeface="Arial" charset="0"/>
                <a:ea typeface="ＭＳ Ｐゴシック" charset="-128"/>
                <a:cs typeface="Arial" charset="0"/>
              </a:rPr>
              <a:t>Lors de l’écriture des référentiels</a:t>
            </a:r>
            <a:endParaRPr lang="fr-FR" altLang="fr-FR" sz="1800">
              <a:latin typeface="Arial" charset="0"/>
              <a:ea typeface="ＭＳ Ｐゴシック" charset="-128"/>
              <a:cs typeface="Arial" charset="0"/>
            </a:endParaRPr>
          </a:p>
          <a:p>
            <a:pPr marL="0" lvl="2" eaLnBrk="1" hangingPunct="1">
              <a:spcBef>
                <a:spcPct val="0"/>
              </a:spcBef>
            </a:pPr>
            <a:endParaRPr lang="fr-FR" altLang="fr-FR" sz="1800">
              <a:latin typeface="Arial" charset="0"/>
              <a:ea typeface="ＭＳ Ｐゴシック" charset="-128"/>
              <a:cs typeface="Arial" charset="0"/>
            </a:endParaRPr>
          </a:p>
          <a:p>
            <a:pPr marL="0" lvl="2" eaLnBrk="1" hangingPunct="1">
              <a:spcBef>
                <a:spcPct val="0"/>
              </a:spcBef>
            </a:pPr>
            <a:endParaRPr lang="fr-FR" altLang="fr-FR" sz="1800">
              <a:latin typeface="Arial" charset="0"/>
              <a:ea typeface="ＭＳ Ｐゴシック" charset="-128"/>
              <a:cs typeface="Arial" charset="0"/>
            </a:endParaRPr>
          </a:p>
          <a:p>
            <a:pPr marL="0" lvl="2" eaLnBrk="1" hangingPunct="1">
              <a:spcBef>
                <a:spcPct val="0"/>
              </a:spcBef>
            </a:pPr>
            <a:endParaRPr lang="fr-FR" altLang="fr-FR" sz="1800">
              <a:latin typeface="Arial" charset="0"/>
              <a:ea typeface="ＭＳ Ｐゴシック" charset="-128"/>
              <a:cs typeface="Arial" charset="0"/>
            </a:endParaRPr>
          </a:p>
          <a:p>
            <a:pPr eaLnBrk="1" hangingPunct="1">
              <a:spcBef>
                <a:spcPct val="0"/>
              </a:spcBef>
              <a:spcAft>
                <a:spcPct val="0"/>
              </a:spcAft>
              <a:buClrTx/>
              <a:buFontTx/>
              <a:buNone/>
            </a:pPr>
            <a:endParaRPr lang="fr-FR" altLang="fr-FR" sz="1800">
              <a:solidFill>
                <a:schemeClr val="tx1"/>
              </a:solidFill>
              <a:latin typeface="Arial" charset="0"/>
              <a:ea typeface="ＭＳ Ｐゴシック" charset="-128"/>
              <a:cs typeface="Arial" charset="0"/>
            </a:endParaRPr>
          </a:p>
        </p:txBody>
      </p:sp>
      <p:sp>
        <p:nvSpPr>
          <p:cNvPr id="3" name="Rectangle 2"/>
          <p:cNvSpPr>
            <a:spLocks noChangeArrowheads="1"/>
          </p:cNvSpPr>
          <p:nvPr/>
        </p:nvSpPr>
        <p:spPr bwMode="auto">
          <a:xfrm>
            <a:off x="2133600" y="22733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d’activités 1</a:t>
            </a:r>
          </a:p>
        </p:txBody>
      </p:sp>
      <p:sp>
        <p:nvSpPr>
          <p:cNvPr id="7" name="Rectangle 6"/>
          <p:cNvSpPr>
            <a:spLocks noChangeArrowheads="1"/>
          </p:cNvSpPr>
          <p:nvPr/>
        </p:nvSpPr>
        <p:spPr bwMode="auto">
          <a:xfrm>
            <a:off x="2133600" y="29210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d’activités 2</a:t>
            </a:r>
          </a:p>
        </p:txBody>
      </p:sp>
      <p:sp>
        <p:nvSpPr>
          <p:cNvPr id="8" name="Rectangle 7"/>
          <p:cNvSpPr>
            <a:spLocks noChangeArrowheads="1"/>
          </p:cNvSpPr>
          <p:nvPr/>
        </p:nvSpPr>
        <p:spPr bwMode="auto">
          <a:xfrm>
            <a:off x="2133600" y="35687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d’activités 3</a:t>
            </a:r>
          </a:p>
        </p:txBody>
      </p:sp>
      <p:sp>
        <p:nvSpPr>
          <p:cNvPr id="10" name="Rectangle 9"/>
          <p:cNvSpPr>
            <a:spLocks noChangeArrowheads="1"/>
          </p:cNvSpPr>
          <p:nvPr/>
        </p:nvSpPr>
        <p:spPr bwMode="auto">
          <a:xfrm>
            <a:off x="2133600" y="4264025"/>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r-FR" altLang="fr-FR">
                <a:solidFill>
                  <a:srgbClr val="FFFFFF"/>
                </a:solidFill>
              </a:rPr>
              <a:t>……</a:t>
            </a:r>
          </a:p>
        </p:txBody>
      </p:sp>
      <p:sp>
        <p:nvSpPr>
          <p:cNvPr id="14" name="Rectangle 13"/>
          <p:cNvSpPr>
            <a:spLocks noChangeArrowheads="1"/>
          </p:cNvSpPr>
          <p:nvPr/>
        </p:nvSpPr>
        <p:spPr bwMode="auto">
          <a:xfrm>
            <a:off x="7823200" y="22733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Unité 1</a:t>
            </a:r>
          </a:p>
        </p:txBody>
      </p:sp>
      <p:sp>
        <p:nvSpPr>
          <p:cNvPr id="15" name="Rectangle 14"/>
          <p:cNvSpPr>
            <a:spLocks noChangeArrowheads="1"/>
          </p:cNvSpPr>
          <p:nvPr/>
        </p:nvSpPr>
        <p:spPr bwMode="auto">
          <a:xfrm>
            <a:off x="4965700" y="22733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de compétences 1</a:t>
            </a:r>
          </a:p>
        </p:txBody>
      </p:sp>
      <p:sp>
        <p:nvSpPr>
          <p:cNvPr id="16" name="Rectangle 15"/>
          <p:cNvSpPr>
            <a:spLocks noChangeArrowheads="1"/>
          </p:cNvSpPr>
          <p:nvPr/>
        </p:nvSpPr>
        <p:spPr bwMode="auto">
          <a:xfrm>
            <a:off x="4965700" y="29210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de compétences 2</a:t>
            </a:r>
          </a:p>
        </p:txBody>
      </p:sp>
      <p:sp>
        <p:nvSpPr>
          <p:cNvPr id="17" name="Rectangle 16"/>
          <p:cNvSpPr>
            <a:spLocks noChangeArrowheads="1"/>
          </p:cNvSpPr>
          <p:nvPr/>
        </p:nvSpPr>
        <p:spPr bwMode="auto">
          <a:xfrm>
            <a:off x="4965700" y="35687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Bloc de compétences 3</a:t>
            </a:r>
          </a:p>
        </p:txBody>
      </p:sp>
      <p:sp>
        <p:nvSpPr>
          <p:cNvPr id="18" name="Rectangle 17"/>
          <p:cNvSpPr>
            <a:spLocks noChangeArrowheads="1"/>
          </p:cNvSpPr>
          <p:nvPr/>
        </p:nvSpPr>
        <p:spPr bwMode="auto">
          <a:xfrm>
            <a:off x="4965700" y="4244975"/>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a:t>
            </a:r>
          </a:p>
        </p:txBody>
      </p:sp>
      <p:sp>
        <p:nvSpPr>
          <p:cNvPr id="20" name="Rectangle 19"/>
          <p:cNvSpPr>
            <a:spLocks noChangeArrowheads="1"/>
          </p:cNvSpPr>
          <p:nvPr/>
        </p:nvSpPr>
        <p:spPr bwMode="auto">
          <a:xfrm>
            <a:off x="7823200" y="2949575"/>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Unité 2</a:t>
            </a:r>
          </a:p>
        </p:txBody>
      </p:sp>
      <p:sp>
        <p:nvSpPr>
          <p:cNvPr id="21" name="Rectangle 20"/>
          <p:cNvSpPr>
            <a:spLocks noChangeArrowheads="1"/>
          </p:cNvSpPr>
          <p:nvPr/>
        </p:nvSpPr>
        <p:spPr bwMode="auto">
          <a:xfrm>
            <a:off x="7823200" y="3597275"/>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Unité 3</a:t>
            </a:r>
          </a:p>
        </p:txBody>
      </p:sp>
      <p:sp>
        <p:nvSpPr>
          <p:cNvPr id="23" name="Rectangle 22"/>
          <p:cNvSpPr>
            <a:spLocks noChangeArrowheads="1"/>
          </p:cNvSpPr>
          <p:nvPr/>
        </p:nvSpPr>
        <p:spPr bwMode="auto">
          <a:xfrm>
            <a:off x="7823200" y="4241800"/>
            <a:ext cx="1816100" cy="647700"/>
          </a:xfrm>
          <a:prstGeom prst="rect">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p>
            <a:pPr algn="ctr">
              <a:defRPr/>
            </a:pPr>
            <a:r>
              <a:rPr lang="fr-FR" dirty="0">
                <a:solidFill>
                  <a:schemeClr val="lt1"/>
                </a:solidFill>
              </a:rPr>
              <a:t>…...</a:t>
            </a:r>
          </a:p>
        </p:txBody>
      </p:sp>
      <p:sp>
        <p:nvSpPr>
          <p:cNvPr id="4" name="Flèche droite 3"/>
          <p:cNvSpPr>
            <a:spLocks noChangeArrowheads="1"/>
          </p:cNvSpPr>
          <p:nvPr/>
        </p:nvSpPr>
        <p:spPr bwMode="auto">
          <a:xfrm>
            <a:off x="3949700" y="2489200"/>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24" name="Flèche droite 23"/>
          <p:cNvSpPr>
            <a:spLocks noChangeArrowheads="1"/>
          </p:cNvSpPr>
          <p:nvPr/>
        </p:nvSpPr>
        <p:spPr bwMode="auto">
          <a:xfrm>
            <a:off x="3949700" y="4421188"/>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26" name="Flèche droite 25"/>
          <p:cNvSpPr>
            <a:spLocks noChangeArrowheads="1"/>
          </p:cNvSpPr>
          <p:nvPr/>
        </p:nvSpPr>
        <p:spPr bwMode="auto">
          <a:xfrm>
            <a:off x="3949700" y="3730625"/>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27" name="Flèche droite 26"/>
          <p:cNvSpPr>
            <a:spLocks noChangeArrowheads="1"/>
          </p:cNvSpPr>
          <p:nvPr/>
        </p:nvSpPr>
        <p:spPr bwMode="auto">
          <a:xfrm>
            <a:off x="3949700" y="3111500"/>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28" name="Flèche droite 27"/>
          <p:cNvSpPr>
            <a:spLocks noChangeArrowheads="1"/>
          </p:cNvSpPr>
          <p:nvPr/>
        </p:nvSpPr>
        <p:spPr bwMode="auto">
          <a:xfrm>
            <a:off x="6807200" y="2435225"/>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30" name="Flèche droite 29"/>
          <p:cNvSpPr>
            <a:spLocks noChangeArrowheads="1"/>
          </p:cNvSpPr>
          <p:nvPr/>
        </p:nvSpPr>
        <p:spPr bwMode="auto">
          <a:xfrm>
            <a:off x="6807200" y="3759200"/>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31" name="Flèche droite 30"/>
          <p:cNvSpPr>
            <a:spLocks noChangeArrowheads="1"/>
          </p:cNvSpPr>
          <p:nvPr/>
        </p:nvSpPr>
        <p:spPr bwMode="auto">
          <a:xfrm>
            <a:off x="6819900" y="3117850"/>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32" name="Flèche droite 31"/>
          <p:cNvSpPr>
            <a:spLocks noChangeArrowheads="1"/>
          </p:cNvSpPr>
          <p:nvPr/>
        </p:nvSpPr>
        <p:spPr bwMode="auto">
          <a:xfrm>
            <a:off x="6807200" y="4419600"/>
            <a:ext cx="1016000" cy="323850"/>
          </a:xfrm>
          <a:prstGeom prst="rightArrow">
            <a:avLst>
              <a:gd name="adj1" fmla="val 50000"/>
              <a:gd name="adj2" fmla="val 49993"/>
            </a:avLst>
          </a:prstGeom>
          <a:gradFill rotWithShape="1">
            <a:gsLst>
              <a:gs pos="0">
                <a:srgbClr val="0066C1"/>
              </a:gs>
              <a:gs pos="100000">
                <a:srgbClr val="96B9FE"/>
              </a:gs>
            </a:gsLst>
            <a:lin ang="16200000"/>
          </a:gradFill>
          <a:ln w="9525">
            <a:solidFill>
              <a:srgbClr val="0060A8"/>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solidFill>
                <a:srgbClr val="FFFFFF"/>
              </a:solidFill>
            </a:endParaRPr>
          </a:p>
        </p:txBody>
      </p:sp>
      <p:sp>
        <p:nvSpPr>
          <p:cNvPr id="33" name="Accolade fermante 32"/>
          <p:cNvSpPr>
            <a:spLocks/>
          </p:cNvSpPr>
          <p:nvPr/>
        </p:nvSpPr>
        <p:spPr bwMode="auto">
          <a:xfrm rot="5400000">
            <a:off x="2844800" y="4178300"/>
            <a:ext cx="393700" cy="1816100"/>
          </a:xfrm>
          <a:prstGeom prst="rightBrace">
            <a:avLst>
              <a:gd name="adj1" fmla="val 8329"/>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p>
        </p:txBody>
      </p:sp>
      <p:sp>
        <p:nvSpPr>
          <p:cNvPr id="31770" name="ZoneTexte 33"/>
          <p:cNvSpPr txBox="1">
            <a:spLocks noChangeArrowheads="1"/>
          </p:cNvSpPr>
          <p:nvPr/>
        </p:nvSpPr>
        <p:spPr bwMode="auto">
          <a:xfrm>
            <a:off x="2711450" y="5403850"/>
            <a:ext cx="660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r>
              <a:rPr lang="fr-FR" altLang="fr-FR" sz="1800">
                <a:solidFill>
                  <a:schemeClr val="tx1"/>
                </a:solidFill>
                <a:latin typeface="Arial" charset="0"/>
                <a:ea typeface="ＭＳ Ｐゴシック" charset="-128"/>
                <a:cs typeface="Arial" charset="0"/>
              </a:rPr>
              <a:t>RAP</a:t>
            </a:r>
          </a:p>
        </p:txBody>
      </p:sp>
      <p:sp>
        <p:nvSpPr>
          <p:cNvPr id="36" name="Accolade fermante 35"/>
          <p:cNvSpPr>
            <a:spLocks/>
          </p:cNvSpPr>
          <p:nvPr/>
        </p:nvSpPr>
        <p:spPr bwMode="auto">
          <a:xfrm rot="5400000">
            <a:off x="5676900" y="4178300"/>
            <a:ext cx="393700" cy="1816100"/>
          </a:xfrm>
          <a:prstGeom prst="rightBrace">
            <a:avLst>
              <a:gd name="adj1" fmla="val 8329"/>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p>
        </p:txBody>
      </p:sp>
      <p:sp>
        <p:nvSpPr>
          <p:cNvPr id="37" name="Accolade fermante 36"/>
          <p:cNvSpPr>
            <a:spLocks/>
          </p:cNvSpPr>
          <p:nvPr/>
        </p:nvSpPr>
        <p:spPr bwMode="auto">
          <a:xfrm rot="5400000">
            <a:off x="8550275" y="4200525"/>
            <a:ext cx="393700" cy="1816100"/>
          </a:xfrm>
          <a:prstGeom prst="rightBrace">
            <a:avLst>
              <a:gd name="adj1" fmla="val 8329"/>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fr-FR" altLang="fr-FR"/>
          </a:p>
        </p:txBody>
      </p:sp>
      <p:sp>
        <p:nvSpPr>
          <p:cNvPr id="31773" name="ZoneTexte 37"/>
          <p:cNvSpPr txBox="1">
            <a:spLocks noChangeArrowheads="1"/>
          </p:cNvSpPr>
          <p:nvPr/>
        </p:nvSpPr>
        <p:spPr bwMode="auto">
          <a:xfrm>
            <a:off x="4543425" y="5322889"/>
            <a:ext cx="27368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r>
              <a:rPr lang="fr-FR" altLang="fr-FR" sz="1600">
                <a:solidFill>
                  <a:schemeClr val="tx1"/>
                </a:solidFill>
                <a:latin typeface="Arial" charset="0"/>
                <a:ea typeface="ＭＳ Ｐゴシック" charset="-128"/>
                <a:cs typeface="Arial" charset="0"/>
              </a:rPr>
              <a:t>Référentiel de compétences</a:t>
            </a:r>
          </a:p>
        </p:txBody>
      </p:sp>
      <p:sp>
        <p:nvSpPr>
          <p:cNvPr id="31774" name="ZoneTexte 38"/>
          <p:cNvSpPr txBox="1">
            <a:spLocks noChangeArrowheads="1"/>
          </p:cNvSpPr>
          <p:nvPr/>
        </p:nvSpPr>
        <p:spPr bwMode="auto">
          <a:xfrm>
            <a:off x="7823201" y="5368925"/>
            <a:ext cx="18192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eaLnBrk="0" hangingPunct="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eaLnBrk="0" hangingPunct="0">
              <a:spcBef>
                <a:spcPct val="20000"/>
              </a:spcBef>
              <a:defRPr sz="1500">
                <a:solidFill>
                  <a:schemeClr val="tx1"/>
                </a:solidFill>
                <a:latin typeface="Calibri" charset="0"/>
                <a:ea typeface="Arial" charset="0"/>
                <a:cs typeface="Calibri" charset="0"/>
              </a:defRPr>
            </a:lvl3pPr>
            <a:lvl4pPr marL="1600200" indent="-228600" eaLnBrk="0" hangingPunct="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eaLnBrk="0" hangingPunct="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eaLnBrk="1" hangingPunct="1">
              <a:spcBef>
                <a:spcPct val="0"/>
              </a:spcBef>
              <a:spcAft>
                <a:spcPct val="0"/>
              </a:spcAft>
              <a:buClrTx/>
              <a:buFontTx/>
              <a:buNone/>
            </a:pPr>
            <a:r>
              <a:rPr lang="fr-FR" altLang="fr-FR" sz="1600">
                <a:solidFill>
                  <a:schemeClr val="tx1"/>
                </a:solidFill>
                <a:latin typeface="Arial" charset="0"/>
                <a:ea typeface="ＭＳ Ｐゴシック" charset="-128"/>
                <a:cs typeface="Arial" charset="0"/>
              </a:rPr>
              <a:t>Référentiel de certification</a:t>
            </a:r>
          </a:p>
        </p:txBody>
      </p:sp>
      <p:pic>
        <p:nvPicPr>
          <p:cNvPr id="35" name="Image 34"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417704" y="167063"/>
            <a:ext cx="2147697" cy="1225176"/>
          </a:xfrm>
          <a:prstGeom prst="rect">
            <a:avLst/>
          </a:prstGeom>
        </p:spPr>
      </p:pic>
    </p:spTree>
    <p:extLst>
      <p:ext uri="{BB962C8B-B14F-4D97-AF65-F5344CB8AC3E}">
        <p14:creationId xmlns:p14="http://schemas.microsoft.com/office/powerpoint/2010/main" val="111814711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92503" y="729012"/>
            <a:ext cx="3768880" cy="707886"/>
          </a:xfrm>
          <a:prstGeom prst="rect">
            <a:avLst/>
          </a:prstGeom>
          <a:noFill/>
        </p:spPr>
        <p:txBody>
          <a:bodyPr wrap="none" rtlCol="0">
            <a:spAutoFit/>
          </a:bodyPr>
          <a:lstStyle/>
          <a:p>
            <a:r>
              <a:rPr lang="fr-FR" sz="4000" b="1" dirty="0" smtClean="0">
                <a:solidFill>
                  <a:srgbClr val="FF0000"/>
                </a:solidFill>
              </a:rPr>
              <a:t>LES RESSOURCES </a:t>
            </a:r>
            <a:endParaRPr lang="fr-FR" sz="4000" b="1" dirty="0">
              <a:solidFill>
                <a:srgbClr val="FF0000"/>
              </a:solidFill>
            </a:endParaRPr>
          </a:p>
        </p:txBody>
      </p:sp>
      <p:sp>
        <p:nvSpPr>
          <p:cNvPr id="3" name="ZoneTexte 2"/>
          <p:cNvSpPr txBox="1"/>
          <p:nvPr/>
        </p:nvSpPr>
        <p:spPr>
          <a:xfrm>
            <a:off x="870228" y="1599122"/>
            <a:ext cx="9730930" cy="5139869"/>
          </a:xfrm>
          <a:prstGeom prst="rect">
            <a:avLst/>
          </a:prstGeom>
          <a:noFill/>
        </p:spPr>
        <p:txBody>
          <a:bodyPr wrap="square" rtlCol="0">
            <a:spAutoFit/>
          </a:bodyPr>
          <a:lstStyle/>
          <a:p>
            <a:r>
              <a:rPr lang="fr-FR" sz="3200" dirty="0" smtClean="0"/>
              <a:t>- Pour le programme et le guide de formation</a:t>
            </a:r>
          </a:p>
          <a:p>
            <a:endParaRPr lang="fr-FR" sz="3200" dirty="0" smtClean="0"/>
          </a:p>
          <a:p>
            <a:r>
              <a:rPr lang="fr-FR" sz="3200" dirty="0" smtClean="0"/>
              <a:t>- Des séquences pédagogiques, une bibliographie</a:t>
            </a:r>
          </a:p>
          <a:p>
            <a:endParaRPr lang="fr-FR" sz="3200" dirty="0" smtClean="0"/>
          </a:p>
          <a:p>
            <a:r>
              <a:rPr lang="fr-FR" sz="3200" dirty="0" smtClean="0"/>
              <a:t>			SITE DU CRCOM : </a:t>
            </a:r>
          </a:p>
          <a:p>
            <a:r>
              <a:rPr lang="fr-FR" sz="3200" b="1" dirty="0" smtClean="0">
                <a:hlinkClick r:id="rId2"/>
              </a:rPr>
              <a:t>https://crcom.ac-versailles.fr/spip.php?rubrique323</a:t>
            </a:r>
            <a:endParaRPr lang="fr-FR" sz="3200" b="1" dirty="0" smtClean="0"/>
          </a:p>
          <a:p>
            <a:r>
              <a:rPr lang="fr-FR" sz="3200" b="1" dirty="0" smtClean="0"/>
              <a:t> </a:t>
            </a:r>
            <a:endParaRPr lang="fr-FR" sz="3200" dirty="0" smtClean="0"/>
          </a:p>
          <a:p>
            <a:endParaRPr lang="fr-FR" sz="3200" dirty="0" smtClean="0"/>
          </a:p>
          <a:p>
            <a:endParaRPr lang="fr-FR" dirty="0" smtClean="0"/>
          </a:p>
          <a:p>
            <a:endParaRPr lang="fr-FR" dirty="0" smtClean="0"/>
          </a:p>
          <a:p>
            <a:endParaRPr lang="is-IS" dirty="0" smtClean="0"/>
          </a:p>
          <a:p>
            <a:endParaRPr lang="fr-FR" dirty="0"/>
          </a:p>
        </p:txBody>
      </p:sp>
    </p:spTree>
    <p:extLst>
      <p:ext uri="{BB962C8B-B14F-4D97-AF65-F5344CB8AC3E}">
        <p14:creationId xmlns:p14="http://schemas.microsoft.com/office/powerpoint/2010/main" val="3342934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1" y="365125"/>
            <a:ext cx="10515600" cy="1325563"/>
          </a:xfrm>
        </p:spPr>
        <p:txBody>
          <a:bodyPr/>
          <a:lstStyle/>
          <a:p>
            <a:r>
              <a:rPr lang="fr-FR" b="1" dirty="0" smtClean="0">
                <a:solidFill>
                  <a:srgbClr val="ED7D31"/>
                </a:solidFill>
              </a:rPr>
              <a:t>Des ressources en management</a:t>
            </a:r>
            <a:endParaRPr lang="fr-FR" b="1" dirty="0">
              <a:solidFill>
                <a:srgbClr val="ED7D31"/>
              </a:solidFill>
            </a:endParaRPr>
          </a:p>
        </p:txBody>
      </p:sp>
      <p:sp>
        <p:nvSpPr>
          <p:cNvPr id="3" name="Espace réservé du texte 2"/>
          <p:cNvSpPr>
            <a:spLocks noGrp="1"/>
          </p:cNvSpPr>
          <p:nvPr>
            <p:ph type="body" sz="quarter" idx="13"/>
          </p:nvPr>
        </p:nvSpPr>
        <p:spPr/>
        <p:txBody>
          <a:bodyPr>
            <a:normAutofit/>
          </a:bodyPr>
          <a:lstStyle/>
          <a:p>
            <a:pPr marL="0" indent="0">
              <a:buNone/>
            </a:pPr>
            <a:endParaRPr lang="fr-FR" dirty="0" smtClean="0"/>
          </a:p>
          <a:p>
            <a:r>
              <a:rPr lang="fr-FR" dirty="0"/>
              <a:t>CREG : Centre de ressources en Economie et gestion </a:t>
            </a:r>
            <a:r>
              <a:rPr lang="fr-FR" dirty="0" err="1"/>
              <a:t>Cnam</a:t>
            </a:r>
            <a:r>
              <a:rPr lang="fr-FR" dirty="0"/>
              <a:t> </a:t>
            </a:r>
            <a:r>
              <a:rPr lang="fr-FR" dirty="0" smtClean="0"/>
              <a:t>: laboratoire </a:t>
            </a:r>
            <a:r>
              <a:rPr lang="fr-FR" dirty="0"/>
              <a:t>interdisciplinaire de recherche </a:t>
            </a:r>
            <a:r>
              <a:rPr lang="fr-FR" dirty="0" smtClean="0"/>
              <a:t> : fiches </a:t>
            </a:r>
            <a:r>
              <a:rPr lang="fr-FR" dirty="0"/>
              <a:t>de lecture </a:t>
            </a:r>
          </a:p>
          <a:p>
            <a:endParaRPr lang="fr-FR" dirty="0"/>
          </a:p>
          <a:p>
            <a:r>
              <a:rPr lang="fr-FR" dirty="0" smtClean="0"/>
              <a:t>Conférence TED</a:t>
            </a:r>
          </a:p>
          <a:p>
            <a:pPr marL="0" indent="0">
              <a:buNone/>
            </a:pPr>
            <a:endParaRPr lang="fr-FR" dirty="0" smtClean="0"/>
          </a:p>
          <a:p>
            <a:r>
              <a:rPr lang="fr-FR" dirty="0" smtClean="0"/>
              <a:t>La revue : Economie et Management</a:t>
            </a:r>
          </a:p>
          <a:p>
            <a:endParaRPr lang="fr-FR" dirty="0" smtClean="0"/>
          </a:p>
          <a:p>
            <a:endParaRPr lang="fr-FR" dirty="0"/>
          </a:p>
        </p:txBody>
      </p:sp>
    </p:spTree>
    <p:extLst>
      <p:ext uri="{BB962C8B-B14F-4D97-AF65-F5344CB8AC3E}">
        <p14:creationId xmlns:p14="http://schemas.microsoft.com/office/powerpoint/2010/main" val="2044354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832"/>
          </a:xfrm>
        </p:spPr>
        <p:txBody>
          <a:bodyPr/>
          <a:lstStyle/>
          <a:p>
            <a:r>
              <a:rPr lang="fr-FR" b="1" dirty="0" smtClean="0">
                <a:solidFill>
                  <a:srgbClr val="ED7D31"/>
                </a:solidFill>
              </a:rPr>
              <a:t>Des ressources en économie</a:t>
            </a:r>
            <a:endParaRPr lang="fr-FR" b="1" dirty="0">
              <a:solidFill>
                <a:srgbClr val="ED7D31"/>
              </a:solidFill>
            </a:endParaRPr>
          </a:p>
        </p:txBody>
      </p:sp>
      <p:sp>
        <p:nvSpPr>
          <p:cNvPr id="3" name="Espace réservé du texte 2"/>
          <p:cNvSpPr>
            <a:spLocks noGrp="1"/>
          </p:cNvSpPr>
          <p:nvPr>
            <p:ph type="body" sz="quarter" idx="13"/>
          </p:nvPr>
        </p:nvSpPr>
        <p:spPr>
          <a:xfrm>
            <a:off x="607996" y="1469379"/>
            <a:ext cx="11241162" cy="5150508"/>
          </a:xfrm>
        </p:spPr>
        <p:txBody>
          <a:bodyPr>
            <a:normAutofit fontScale="32500" lnSpcReduction="20000"/>
          </a:bodyPr>
          <a:lstStyle/>
          <a:p>
            <a:r>
              <a:rPr lang="fr-FR" sz="4800" dirty="0"/>
              <a:t>Site de l’</a:t>
            </a:r>
            <a:r>
              <a:rPr lang="fr-FR" sz="4800" b="1" dirty="0"/>
              <a:t>Insee</a:t>
            </a:r>
            <a:r>
              <a:rPr lang="fr-FR" sz="4800" dirty="0"/>
              <a:t>  </a:t>
            </a:r>
            <a:r>
              <a:rPr lang="fr-FR" sz="4800" dirty="0" smtClean="0">
                <a:hlinkClick r:id="rId2"/>
              </a:rPr>
              <a:t>http://insee.fr</a:t>
            </a:r>
            <a:endParaRPr lang="fr-FR" sz="4800" dirty="0" smtClean="0"/>
          </a:p>
          <a:p>
            <a:endParaRPr lang="fr-FR" sz="4800" dirty="0"/>
          </a:p>
          <a:p>
            <a:r>
              <a:rPr lang="fr-FR" sz="5400" b="1" dirty="0"/>
              <a:t>DESSINE-MOI L’ECO</a:t>
            </a:r>
            <a:r>
              <a:rPr lang="fr-FR" b="1" dirty="0"/>
              <a:t>: </a:t>
            </a:r>
            <a:r>
              <a:rPr lang="fr-FR" dirty="0"/>
              <a:t> </a:t>
            </a:r>
            <a:r>
              <a:rPr lang="fr-FR" sz="4800" dirty="0"/>
              <a:t>vidéos en économie. </a:t>
            </a:r>
          </a:p>
          <a:p>
            <a:pPr marL="0" indent="0" algn="ctr">
              <a:buNone/>
            </a:pPr>
            <a:r>
              <a:rPr lang="fr-FR" sz="4800" dirty="0">
                <a:hlinkClick r:id="rId3"/>
              </a:rPr>
              <a:t>http://dessinemoileco.com</a:t>
            </a:r>
            <a:r>
              <a:rPr lang="fr-FR" sz="4800" dirty="0" smtClean="0">
                <a:hlinkClick r:id="rId3"/>
              </a:rPr>
              <a:t>/</a:t>
            </a:r>
            <a:endParaRPr lang="fr-FR" sz="4800" dirty="0" smtClean="0"/>
          </a:p>
          <a:p>
            <a:pPr marL="0" indent="0" algn="ctr">
              <a:buNone/>
            </a:pPr>
            <a:endParaRPr lang="fr-FR" sz="4800" dirty="0"/>
          </a:p>
          <a:p>
            <a:r>
              <a:rPr lang="fr-FR" sz="4600" b="1" dirty="0" smtClean="0"/>
              <a:t>Dico </a:t>
            </a:r>
            <a:r>
              <a:rPr lang="fr-FR" sz="4600" b="1" dirty="0"/>
              <a:t>de l’</a:t>
            </a:r>
            <a:r>
              <a:rPr lang="fr-FR" sz="4600" b="1" dirty="0" err="1"/>
              <a:t>éco</a:t>
            </a:r>
            <a:r>
              <a:rPr lang="fr-FR" sz="4600" b="1" dirty="0"/>
              <a:t> </a:t>
            </a:r>
            <a:r>
              <a:rPr lang="fr-FR" dirty="0" smtClean="0"/>
              <a:t>: </a:t>
            </a:r>
            <a:r>
              <a:rPr lang="fr-FR" sz="4400" dirty="0" smtClean="0"/>
              <a:t>portail du ministère de l’économie et des finances</a:t>
            </a:r>
          </a:p>
          <a:p>
            <a:pPr marL="0" indent="0" algn="ctr">
              <a:buNone/>
            </a:pPr>
            <a:r>
              <a:rPr lang="fr-FR" sz="4400" dirty="0">
                <a:hlinkClick r:id="rId4"/>
              </a:rPr>
              <a:t>https://www.economie.gouv.fr/facileco/dico-</a:t>
            </a:r>
            <a:r>
              <a:rPr lang="fr-FR" sz="4400" dirty="0" smtClean="0">
                <a:hlinkClick r:id="rId4"/>
              </a:rPr>
              <a:t>eco</a:t>
            </a:r>
            <a:endParaRPr lang="fr-FR" sz="4400" dirty="0" smtClean="0"/>
          </a:p>
          <a:p>
            <a:pPr marL="0" indent="0">
              <a:buNone/>
            </a:pPr>
            <a:endParaRPr lang="fr-FR" sz="4400" dirty="0"/>
          </a:p>
          <a:p>
            <a:r>
              <a:rPr lang="fr-FR" sz="4600" b="1" dirty="0" err="1" smtClean="0"/>
              <a:t>Ecoline</a:t>
            </a:r>
            <a:r>
              <a:rPr lang="fr-FR" dirty="0" smtClean="0"/>
              <a:t> </a:t>
            </a:r>
            <a:r>
              <a:rPr lang="fr-FR" sz="4400" dirty="0" smtClean="0"/>
              <a:t>: Outil </a:t>
            </a:r>
            <a:r>
              <a:rPr lang="fr-FR" sz="4400" dirty="0"/>
              <a:t>d’aide à la recherche documentaire en </a:t>
            </a:r>
            <a:r>
              <a:rPr lang="fr-FR" sz="4400" dirty="0" smtClean="0"/>
              <a:t>économie </a:t>
            </a:r>
            <a:r>
              <a:rPr lang="fr-FR" sz="4400" dirty="0"/>
              <a:t>et </a:t>
            </a:r>
            <a:r>
              <a:rPr lang="fr-FR" sz="4400" dirty="0" smtClean="0"/>
              <a:t>en </a:t>
            </a:r>
            <a:r>
              <a:rPr lang="fr-FR" sz="4400" dirty="0"/>
              <a:t>gestion à l’intention des enseignants, </a:t>
            </a:r>
            <a:r>
              <a:rPr lang="fr-FR" sz="4400" dirty="0" smtClean="0"/>
              <a:t>formateurs</a:t>
            </a:r>
            <a:r>
              <a:rPr lang="is-IS" sz="4400" dirty="0" smtClean="0"/>
              <a:t>…</a:t>
            </a:r>
            <a:r>
              <a:rPr lang="fr-FR" sz="4400" dirty="0" smtClean="0"/>
              <a:t>.  </a:t>
            </a:r>
            <a:endParaRPr lang="fr-FR" sz="4400" dirty="0"/>
          </a:p>
          <a:p>
            <a:pPr marL="0" indent="0" algn="ctr">
              <a:buNone/>
            </a:pPr>
            <a:r>
              <a:rPr lang="fr-FR" sz="4400" dirty="0">
                <a:hlinkClick r:id="rId5"/>
              </a:rPr>
              <a:t>http://urfist.chartes.psl.eu/anciensite/Ecoline/</a:t>
            </a:r>
            <a:r>
              <a:rPr lang="fr-FR" sz="4400" dirty="0" smtClean="0">
                <a:hlinkClick r:id="rId5"/>
              </a:rPr>
              <a:t>Ecoline.html</a:t>
            </a:r>
            <a:endParaRPr lang="fr-FR" sz="4400" dirty="0" smtClean="0"/>
          </a:p>
          <a:p>
            <a:pPr marL="0" indent="0">
              <a:buNone/>
            </a:pPr>
            <a:endParaRPr lang="fr-FR" dirty="0"/>
          </a:p>
          <a:p>
            <a:pPr marL="0" indent="0">
              <a:buNone/>
            </a:pPr>
            <a:endParaRPr lang="fr-FR" dirty="0"/>
          </a:p>
          <a:p>
            <a:r>
              <a:rPr lang="fr-FR" sz="5100" b="1" dirty="0" err="1"/>
              <a:t>Teco</a:t>
            </a:r>
            <a:r>
              <a:rPr lang="fr-FR" sz="5100" dirty="0"/>
              <a:t>, </a:t>
            </a:r>
            <a:r>
              <a:rPr lang="fr-FR" sz="5100" b="1" dirty="0"/>
              <a:t>TOUTE L’ECONOMIE </a:t>
            </a:r>
            <a:endParaRPr lang="fr-FR" dirty="0" smtClean="0"/>
          </a:p>
          <a:p>
            <a:pPr marL="0" indent="0" algn="ctr">
              <a:buNone/>
            </a:pPr>
            <a:r>
              <a:rPr lang="fr-FR" sz="5100" dirty="0" smtClean="0">
                <a:hlinkClick r:id="rId6"/>
              </a:rPr>
              <a:t>http</a:t>
            </a:r>
            <a:r>
              <a:rPr lang="fr-FR" sz="5100" dirty="0">
                <a:hlinkClick r:id="rId6"/>
              </a:rPr>
              <a:t>://www.touteconomie.org</a:t>
            </a:r>
            <a:r>
              <a:rPr lang="fr-FR" sz="5100" dirty="0" smtClean="0">
                <a:hlinkClick r:id="rId6"/>
              </a:rPr>
              <a:t>/</a:t>
            </a:r>
            <a:endParaRPr lang="fr-FR" sz="5100" dirty="0" smtClean="0"/>
          </a:p>
          <a:p>
            <a:pPr marL="0" indent="0">
              <a:buNone/>
            </a:pPr>
            <a:endParaRPr lang="fr-FR" sz="5100" dirty="0"/>
          </a:p>
          <a:p>
            <a:r>
              <a:rPr lang="fr-FR" dirty="0" smtClean="0"/>
              <a:t> </a:t>
            </a:r>
            <a:endParaRPr lang="fr-FR" dirty="0"/>
          </a:p>
        </p:txBody>
      </p:sp>
    </p:spTree>
    <p:extLst>
      <p:ext uri="{BB962C8B-B14F-4D97-AF65-F5344CB8AC3E}">
        <p14:creationId xmlns:p14="http://schemas.microsoft.com/office/powerpoint/2010/main" val="4125657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Des ressources en droit</a:t>
            </a:r>
            <a:endParaRPr lang="fr-FR" b="1" dirty="0">
              <a:solidFill>
                <a:schemeClr val="accent2"/>
              </a:solidFill>
            </a:endParaRPr>
          </a:p>
        </p:txBody>
      </p:sp>
      <p:sp>
        <p:nvSpPr>
          <p:cNvPr id="3" name="Espace réservé du texte 2"/>
          <p:cNvSpPr>
            <a:spLocks noGrp="1"/>
          </p:cNvSpPr>
          <p:nvPr>
            <p:ph type="body" sz="quarter" idx="13"/>
          </p:nvPr>
        </p:nvSpPr>
        <p:spPr/>
        <p:txBody>
          <a:bodyPr>
            <a:normAutofit lnSpcReduction="10000"/>
          </a:bodyPr>
          <a:lstStyle/>
          <a:p>
            <a:endParaRPr lang="fr-FR" dirty="0"/>
          </a:p>
          <a:p>
            <a:r>
              <a:rPr lang="fr-FR" dirty="0"/>
              <a:t>Portail universitaire du droit</a:t>
            </a:r>
          </a:p>
          <a:p>
            <a:pPr marL="0" indent="0" algn="ctr">
              <a:buNone/>
            </a:pPr>
            <a:r>
              <a:rPr lang="fr-FR" dirty="0"/>
              <a:t> </a:t>
            </a:r>
            <a:r>
              <a:rPr lang="fr-FR" dirty="0">
                <a:hlinkClick r:id="rId2"/>
              </a:rPr>
              <a:t>https://univ-droit.fr/unjf-cours</a:t>
            </a:r>
            <a:r>
              <a:rPr lang="fr-FR" dirty="0" smtClean="0">
                <a:hlinkClick r:id="rId2"/>
              </a:rPr>
              <a:t>/</a:t>
            </a:r>
            <a:endParaRPr lang="fr-FR" dirty="0" smtClean="0"/>
          </a:p>
          <a:p>
            <a:pPr marL="0" indent="0">
              <a:buNone/>
            </a:pPr>
            <a:endParaRPr lang="fr-FR" dirty="0"/>
          </a:p>
          <a:p>
            <a:r>
              <a:rPr lang="fr-FR" dirty="0"/>
              <a:t>Village de la justice : actualités juridiques</a:t>
            </a:r>
            <a:r>
              <a:rPr lang="fr-FR" dirty="0" smtClean="0"/>
              <a:t>.</a:t>
            </a:r>
            <a:r>
              <a:rPr lang="fr-FR" dirty="0"/>
              <a:t> </a:t>
            </a:r>
            <a:endParaRPr lang="fr-FR" dirty="0" smtClean="0"/>
          </a:p>
          <a:p>
            <a:pPr marL="0" indent="0" algn="ctr">
              <a:buNone/>
            </a:pPr>
            <a:r>
              <a:rPr lang="fr-FR" dirty="0" smtClean="0">
                <a:hlinkClick r:id="rId3"/>
              </a:rPr>
              <a:t>https</a:t>
            </a:r>
            <a:r>
              <a:rPr lang="fr-FR" dirty="0">
                <a:hlinkClick r:id="rId3"/>
              </a:rPr>
              <a:t>://www.village-justice.com</a:t>
            </a:r>
            <a:r>
              <a:rPr lang="fr-FR" dirty="0" smtClean="0">
                <a:hlinkClick r:id="rId3"/>
              </a:rPr>
              <a:t>/</a:t>
            </a:r>
            <a:endParaRPr lang="fr-FR" dirty="0" smtClean="0"/>
          </a:p>
          <a:p>
            <a:pPr marL="0" indent="0">
              <a:buNone/>
            </a:pPr>
            <a:endParaRPr lang="fr-FR" dirty="0" smtClean="0"/>
          </a:p>
          <a:p>
            <a:r>
              <a:rPr lang="fr-FR" dirty="0" smtClean="0"/>
              <a:t>MOOC  </a:t>
            </a:r>
            <a:r>
              <a:rPr lang="fr-FR" dirty="0"/>
              <a:t>: </a:t>
            </a:r>
          </a:p>
          <a:p>
            <a:pPr marL="0" indent="0" algn="ctr">
              <a:buNone/>
            </a:pPr>
            <a:r>
              <a:rPr lang="fr-FR" dirty="0" smtClean="0">
                <a:hlinkClick r:id="rId4"/>
              </a:rPr>
              <a:t>https</a:t>
            </a:r>
            <a:r>
              <a:rPr lang="fr-FR" dirty="0">
                <a:hlinkClick r:id="rId4"/>
              </a:rPr>
              <a:t>://www.fun-mooc.fr/</a:t>
            </a:r>
            <a:r>
              <a:rPr lang="fr-FR" dirty="0"/>
              <a:t> </a:t>
            </a:r>
            <a:endParaRPr lang="fr-FR" dirty="0" smtClean="0"/>
          </a:p>
          <a:p>
            <a:pPr marL="0" indent="0" algn="ctr">
              <a:buNone/>
            </a:pPr>
            <a:endParaRPr lang="fr-FR" dirty="0"/>
          </a:p>
          <a:p>
            <a:endParaRPr lang="fr-FR" dirty="0"/>
          </a:p>
        </p:txBody>
      </p:sp>
    </p:spTree>
    <p:extLst>
      <p:ext uri="{BB962C8B-B14F-4D97-AF65-F5344CB8AC3E}">
        <p14:creationId xmlns:p14="http://schemas.microsoft.com/office/powerpoint/2010/main" val="369432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3"/>
          </p:nvPr>
        </p:nvSpPr>
        <p:spPr/>
        <p:txBody>
          <a:bodyPr/>
          <a:lstStyle/>
          <a:p>
            <a:pPr marL="0" indent="0" algn="ctr">
              <a:buNone/>
            </a:pPr>
            <a:endParaRPr lang="fr-FR" sz="4800" dirty="0" smtClean="0">
              <a:solidFill>
                <a:srgbClr val="0000FF"/>
              </a:solidFill>
            </a:endParaRPr>
          </a:p>
          <a:p>
            <a:pPr marL="0" indent="0" algn="ctr">
              <a:buNone/>
            </a:pPr>
            <a:endParaRPr lang="fr-FR" sz="4800" smtClean="0">
              <a:solidFill>
                <a:srgbClr val="0000FF"/>
              </a:solidFill>
            </a:endParaRPr>
          </a:p>
          <a:p>
            <a:pPr marL="0" indent="0" algn="ctr">
              <a:buNone/>
            </a:pPr>
            <a:r>
              <a:rPr lang="fr-FR" sz="4800" smtClean="0">
                <a:solidFill>
                  <a:srgbClr val="0000FF"/>
                </a:solidFill>
              </a:rPr>
              <a:t>MERCI </a:t>
            </a:r>
            <a:r>
              <a:rPr lang="fr-FR" sz="4800" dirty="0">
                <a:solidFill>
                  <a:srgbClr val="0000FF"/>
                </a:solidFill>
              </a:rPr>
              <a:t>A TOUTES ET TOUS </a:t>
            </a:r>
            <a:r>
              <a:rPr lang="is-IS" sz="4800" dirty="0">
                <a:solidFill>
                  <a:srgbClr val="0000FF"/>
                </a:solidFill>
              </a:rPr>
              <a:t>…</a:t>
            </a:r>
          </a:p>
          <a:p>
            <a:endParaRPr lang="fr-FR" dirty="0"/>
          </a:p>
        </p:txBody>
      </p:sp>
      <p:pic>
        <p:nvPicPr>
          <p:cNvPr id="4" name="Image 3" descr="Capture d’écran 2018-05-24 à 17.26.25.png"/>
          <p:cNvPicPr>
            <a:picLocks noChangeAspect="1"/>
          </p:cNvPicPr>
          <p:nvPr/>
        </p:nvPicPr>
        <p:blipFill rotWithShape="1">
          <a:blip r:embed="rId2">
            <a:extLst>
              <a:ext uri="{28A0092B-C50C-407E-A947-70E740481C1C}">
                <a14:useLocalDpi xmlns:a14="http://schemas.microsoft.com/office/drawing/2010/main" val="0"/>
              </a:ext>
            </a:extLst>
          </a:blip>
          <a:srcRect r="54158"/>
          <a:stretch/>
        </p:blipFill>
        <p:spPr>
          <a:xfrm>
            <a:off x="8376918" y="167062"/>
            <a:ext cx="3188483" cy="1818903"/>
          </a:xfrm>
          <a:prstGeom prst="rect">
            <a:avLst/>
          </a:prstGeom>
        </p:spPr>
      </p:pic>
    </p:spTree>
    <p:extLst>
      <p:ext uri="{BB962C8B-B14F-4D97-AF65-F5344CB8AC3E}">
        <p14:creationId xmlns:p14="http://schemas.microsoft.com/office/powerpoint/2010/main" val="279051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0000"/>
                </a:solidFill>
              </a:rPr>
              <a:t>CEJM et CEJM appliquée</a:t>
            </a:r>
          </a:p>
        </p:txBody>
      </p:sp>
      <p:sp>
        <p:nvSpPr>
          <p:cNvPr id="3" name="Espace réservé du texte 2"/>
          <p:cNvSpPr>
            <a:spLocks noGrp="1"/>
          </p:cNvSpPr>
          <p:nvPr>
            <p:ph type="body" sz="quarter" idx="13"/>
          </p:nvPr>
        </p:nvSpPr>
        <p:spPr>
          <a:xfrm>
            <a:off x="1073153" y="1469379"/>
            <a:ext cx="4795584" cy="4397375"/>
          </a:xfrm>
        </p:spPr>
        <p:txBody>
          <a:bodyPr>
            <a:normAutofit/>
          </a:bodyPr>
          <a:lstStyle/>
          <a:p>
            <a:pPr marL="0" indent="0">
              <a:buNone/>
            </a:pPr>
            <a:endParaRPr lang="fr-FR" b="1" dirty="0" smtClean="0"/>
          </a:p>
          <a:p>
            <a:pPr marL="0" indent="0">
              <a:buNone/>
            </a:pPr>
            <a:r>
              <a:rPr lang="fr-FR" b="1" dirty="0" smtClean="0"/>
              <a:t>CEJM </a:t>
            </a:r>
            <a:r>
              <a:rPr lang="fr-FR" b="1" dirty="0"/>
              <a:t>							</a:t>
            </a:r>
            <a:endParaRPr lang="fr-FR" dirty="0"/>
          </a:p>
          <a:p>
            <a:r>
              <a:rPr lang="fr-FR" b="1" dirty="0"/>
              <a:t>4 h / semaine 	</a:t>
            </a:r>
            <a:endParaRPr lang="fr-FR" b="1" dirty="0" smtClean="0"/>
          </a:p>
          <a:p>
            <a:r>
              <a:rPr lang="fr-FR" b="1" dirty="0" err="1" smtClean="0"/>
              <a:t>Découpage</a:t>
            </a:r>
            <a:r>
              <a:rPr lang="fr-FR" b="1" dirty="0" smtClean="0"/>
              <a:t> </a:t>
            </a:r>
            <a:r>
              <a:rPr lang="fr-FR" b="1" dirty="0" err="1"/>
              <a:t>thématique</a:t>
            </a:r>
            <a:r>
              <a:rPr lang="fr-FR" b="1" dirty="0"/>
              <a:t> </a:t>
            </a:r>
            <a:endParaRPr lang="fr-FR" b="1" dirty="0" smtClean="0"/>
          </a:p>
          <a:p>
            <a:r>
              <a:rPr lang="fr-FR" b="1" dirty="0" smtClean="0"/>
              <a:t>Programme défini par l’institution </a:t>
            </a:r>
            <a:endParaRPr lang="fr-FR" dirty="0"/>
          </a:p>
        </p:txBody>
      </p:sp>
      <p:sp>
        <p:nvSpPr>
          <p:cNvPr id="7" name="ZoneTexte 6"/>
          <p:cNvSpPr txBox="1"/>
          <p:nvPr/>
        </p:nvSpPr>
        <p:spPr>
          <a:xfrm>
            <a:off x="5440947" y="1818105"/>
            <a:ext cx="5912853" cy="4832093"/>
          </a:xfrm>
          <a:prstGeom prst="rect">
            <a:avLst/>
          </a:prstGeom>
          <a:noFill/>
        </p:spPr>
        <p:txBody>
          <a:bodyPr wrap="square" rtlCol="0">
            <a:spAutoFit/>
          </a:bodyPr>
          <a:lstStyle/>
          <a:p>
            <a:r>
              <a:rPr lang="fr-FR" sz="2800" b="1" dirty="0"/>
              <a:t>CEJM </a:t>
            </a:r>
            <a:r>
              <a:rPr lang="fr-FR" sz="2800" b="1" dirty="0" err="1" smtClean="0"/>
              <a:t>appliquée</a:t>
            </a:r>
            <a:r>
              <a:rPr lang="fr-FR" sz="2800" b="1" dirty="0" smtClean="0"/>
              <a:t> </a:t>
            </a:r>
            <a:r>
              <a:rPr lang="fr-FR" sz="2800" b="1" dirty="0"/>
              <a:t>		</a:t>
            </a:r>
            <a:endParaRPr lang="fr-FR" sz="2800" dirty="0"/>
          </a:p>
          <a:p>
            <a:endParaRPr lang="fr-FR" sz="2800" b="1" dirty="0" smtClean="0"/>
          </a:p>
          <a:p>
            <a:r>
              <a:rPr lang="fr-FR" sz="2800" b="1" dirty="0" smtClean="0"/>
              <a:t>varie </a:t>
            </a:r>
            <a:r>
              <a:rPr lang="fr-FR" sz="2800" b="1" dirty="0"/>
              <a:t>en fonction des </a:t>
            </a:r>
            <a:r>
              <a:rPr lang="fr-FR" sz="2800" b="1" dirty="0" smtClean="0"/>
              <a:t>BTS </a:t>
            </a:r>
            <a:r>
              <a:rPr lang="fr-FR" sz="2800" b="1" dirty="0"/>
              <a:t>tant dans </a:t>
            </a:r>
            <a:r>
              <a:rPr lang="fr-FR" sz="2800" b="1" dirty="0" smtClean="0"/>
              <a:t>le contenu </a:t>
            </a:r>
            <a:r>
              <a:rPr lang="fr-FR" sz="2800" b="1" dirty="0"/>
              <a:t>que dans les modalités pratiques horaires différents selon les BTS</a:t>
            </a:r>
            <a:endParaRPr lang="fr-FR" sz="2800" dirty="0"/>
          </a:p>
          <a:p>
            <a:r>
              <a:rPr lang="fr-FR" sz="2800" b="1" dirty="0"/>
              <a:t>	</a:t>
            </a:r>
            <a:endParaRPr lang="fr-FR" sz="2800" b="1" dirty="0" smtClean="0"/>
          </a:p>
          <a:p>
            <a:endParaRPr lang="fr-FR" sz="2800" b="1" dirty="0"/>
          </a:p>
          <a:p>
            <a:r>
              <a:rPr lang="fr-FR" sz="2800" b="1" dirty="0" smtClean="0"/>
              <a:t>Interventions 	planification en </a:t>
            </a:r>
          </a:p>
          <a:p>
            <a:r>
              <a:rPr lang="fr-FR" sz="2800" b="1" dirty="0"/>
              <a:t>s</a:t>
            </a:r>
            <a:r>
              <a:rPr lang="fr-FR" sz="2800" b="1" dirty="0" smtClean="0"/>
              <a:t>elon les besoins</a:t>
            </a:r>
            <a:r>
              <a:rPr lang="fr-FR" sz="2800" dirty="0" smtClean="0"/>
              <a:t>	</a:t>
            </a:r>
            <a:r>
              <a:rPr lang="fr-FR" sz="2800" b="1" dirty="0" smtClean="0"/>
              <a:t>équipe  </a:t>
            </a:r>
          </a:p>
          <a:p>
            <a:endParaRPr lang="fr-FR" sz="2800" dirty="0"/>
          </a:p>
        </p:txBody>
      </p:sp>
      <p:cxnSp>
        <p:nvCxnSpPr>
          <p:cNvPr id="9" name="Connecteur droit avec flèche 8"/>
          <p:cNvCxnSpPr/>
          <p:nvPr/>
        </p:nvCxnSpPr>
        <p:spPr>
          <a:xfrm flipH="1">
            <a:off x="6216315" y="4358105"/>
            <a:ext cx="1430421" cy="655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8328526" y="4358105"/>
            <a:ext cx="1363579" cy="655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8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re 1"/>
          <p:cNvSpPr>
            <a:spLocks noGrp="1"/>
          </p:cNvSpPr>
          <p:nvPr>
            <p:ph type="title"/>
          </p:nvPr>
        </p:nvSpPr>
        <p:spPr/>
        <p:txBody>
          <a:bodyPr>
            <a:normAutofit/>
          </a:bodyPr>
          <a:lstStyle/>
          <a:p>
            <a:pPr algn="ctr"/>
            <a:r>
              <a:rPr lang="fr-FR" altLang="fr-FR" sz="3600" b="1" dirty="0" smtClean="0">
                <a:latin typeface="Calibri" charset="0"/>
                <a:cs typeface="Calibri" charset="0"/>
              </a:rPr>
              <a:t> Pourquoi CEJM ?</a:t>
            </a:r>
            <a:endParaRPr lang="fr-FR" altLang="fr-FR" sz="3600" dirty="0">
              <a:latin typeface="Calibri" charset="0"/>
              <a:cs typeface="Calibri" charset="0"/>
            </a:endParaRPr>
          </a:p>
        </p:txBody>
      </p:sp>
      <p:sp>
        <p:nvSpPr>
          <p:cNvPr id="133122"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60000"/>
              </a:spcBef>
              <a:spcAft>
                <a:spcPct val="40000"/>
              </a:spcAft>
              <a:buClr>
                <a:schemeClr val="hlink"/>
              </a:buClr>
              <a:buFont typeface="Wingdings" charset="2"/>
              <a:buChar char="n"/>
              <a:defRPr sz="2000">
                <a:solidFill>
                  <a:schemeClr val="accent1"/>
                </a:solidFill>
                <a:latin typeface="Calibri" charset="0"/>
                <a:ea typeface="Arial" charset="0"/>
                <a:cs typeface="Calibri" charset="0"/>
              </a:defRPr>
            </a:lvl1pPr>
            <a:lvl2pPr marL="742950" indent="-285750">
              <a:spcBef>
                <a:spcPct val="20000"/>
              </a:spcBef>
              <a:buClr>
                <a:schemeClr val="accent1"/>
              </a:buClr>
              <a:buFont typeface="Wingdings" charset="2"/>
              <a:buChar char=""/>
              <a:defRPr sz="1500">
                <a:solidFill>
                  <a:schemeClr val="tx1"/>
                </a:solidFill>
                <a:latin typeface="Calibri" charset="0"/>
                <a:ea typeface="Arial" charset="0"/>
                <a:cs typeface="Calibri" charset="0"/>
              </a:defRPr>
            </a:lvl2pPr>
            <a:lvl3pPr marL="1143000" indent="-228600">
              <a:spcBef>
                <a:spcPct val="20000"/>
              </a:spcBef>
              <a:defRPr sz="1500">
                <a:solidFill>
                  <a:schemeClr val="tx1"/>
                </a:solidFill>
                <a:latin typeface="Calibri" charset="0"/>
                <a:ea typeface="Arial" charset="0"/>
                <a:cs typeface="Calibri" charset="0"/>
              </a:defRPr>
            </a:lvl3pPr>
            <a:lvl4pPr marL="1600200" indent="-228600">
              <a:spcBef>
                <a:spcPct val="20000"/>
              </a:spcBef>
              <a:buClr>
                <a:schemeClr val="accent1"/>
              </a:buClr>
              <a:buFont typeface="Arial" charset="0"/>
              <a:buChar char="–"/>
              <a:defRPr sz="1100">
                <a:solidFill>
                  <a:schemeClr val="tx1"/>
                </a:solidFill>
                <a:latin typeface="Calibri" charset="0"/>
                <a:ea typeface="Arial" charset="0"/>
                <a:cs typeface="Calibri" charset="0"/>
              </a:defRPr>
            </a:lvl4pPr>
            <a:lvl5pPr marL="2057400" indent="-228600">
              <a:spcBef>
                <a:spcPct val="20000"/>
              </a:spcBef>
              <a:defRPr sz="1100">
                <a:solidFill>
                  <a:schemeClr val="tx1"/>
                </a:solidFill>
                <a:latin typeface="Calibri" charset="0"/>
                <a:ea typeface="Arial" charset="0"/>
                <a:cs typeface="Calibri" charset="0"/>
              </a:defRPr>
            </a:lvl5pPr>
            <a:lvl6pPr marL="2514600" indent="-228600" eaLnBrk="0" fontAlgn="base" hangingPunct="0">
              <a:spcBef>
                <a:spcPct val="20000"/>
              </a:spcBef>
              <a:spcAft>
                <a:spcPct val="0"/>
              </a:spcAft>
              <a:defRPr sz="1100">
                <a:solidFill>
                  <a:schemeClr val="tx1"/>
                </a:solidFill>
                <a:latin typeface="Calibri" charset="0"/>
                <a:ea typeface="Arial" charset="0"/>
                <a:cs typeface="Calibri" charset="0"/>
              </a:defRPr>
            </a:lvl6pPr>
            <a:lvl7pPr marL="2971800" indent="-228600" eaLnBrk="0" fontAlgn="base" hangingPunct="0">
              <a:spcBef>
                <a:spcPct val="20000"/>
              </a:spcBef>
              <a:spcAft>
                <a:spcPct val="0"/>
              </a:spcAft>
              <a:defRPr sz="1100">
                <a:solidFill>
                  <a:schemeClr val="tx1"/>
                </a:solidFill>
                <a:latin typeface="Calibri" charset="0"/>
                <a:ea typeface="Arial" charset="0"/>
                <a:cs typeface="Calibri" charset="0"/>
              </a:defRPr>
            </a:lvl7pPr>
            <a:lvl8pPr marL="3429000" indent="-228600" eaLnBrk="0" fontAlgn="base" hangingPunct="0">
              <a:spcBef>
                <a:spcPct val="20000"/>
              </a:spcBef>
              <a:spcAft>
                <a:spcPct val="0"/>
              </a:spcAft>
              <a:defRPr sz="1100">
                <a:solidFill>
                  <a:schemeClr val="tx1"/>
                </a:solidFill>
                <a:latin typeface="Calibri" charset="0"/>
                <a:ea typeface="Arial" charset="0"/>
                <a:cs typeface="Calibri" charset="0"/>
              </a:defRPr>
            </a:lvl8pPr>
            <a:lvl9pPr marL="3886200" indent="-228600" eaLnBrk="0" fontAlgn="base" hangingPunct="0">
              <a:spcBef>
                <a:spcPct val="20000"/>
              </a:spcBef>
              <a:spcAft>
                <a:spcPct val="0"/>
              </a:spcAft>
              <a:defRPr sz="1100">
                <a:solidFill>
                  <a:schemeClr val="tx1"/>
                </a:solidFill>
                <a:latin typeface="Calibri" charset="0"/>
                <a:ea typeface="Arial" charset="0"/>
                <a:cs typeface="Calibri" charset="0"/>
              </a:defRPr>
            </a:lvl9pPr>
          </a:lstStyle>
          <a:p>
            <a:pPr>
              <a:spcBef>
                <a:spcPct val="0"/>
              </a:spcBef>
              <a:spcAft>
                <a:spcPct val="0"/>
              </a:spcAft>
              <a:buClrTx/>
              <a:buFontTx/>
              <a:buNone/>
            </a:pPr>
            <a:fld id="{DC33CEB6-B446-AE44-A186-6A39FB2939AC}" type="slidenum">
              <a:rPr lang="fr-FR" altLang="fr-FR" sz="1800">
                <a:solidFill>
                  <a:schemeClr val="tx1"/>
                </a:solidFill>
                <a:latin typeface="Arial" charset="0"/>
                <a:ea typeface="ＭＳ Ｐゴシック" charset="-128"/>
                <a:cs typeface="Arial" charset="0"/>
              </a:rPr>
              <a:pPr>
                <a:spcBef>
                  <a:spcPct val="0"/>
                </a:spcBef>
                <a:spcAft>
                  <a:spcPct val="0"/>
                </a:spcAft>
                <a:buClrTx/>
                <a:buFontTx/>
                <a:buNone/>
              </a:pPr>
              <a:t>7</a:t>
            </a:fld>
            <a:endParaRPr lang="fr-FR" altLang="fr-FR" sz="1800">
              <a:solidFill>
                <a:schemeClr val="tx1"/>
              </a:solidFill>
              <a:latin typeface="Arial" charset="0"/>
              <a:ea typeface="ＭＳ Ｐゴシック" charset="-128"/>
              <a:cs typeface="Arial" charset="0"/>
            </a:endParaRPr>
          </a:p>
        </p:txBody>
      </p:sp>
      <p:sp>
        <p:nvSpPr>
          <p:cNvPr id="4" name="Espace réservé du texte 3"/>
          <p:cNvSpPr>
            <a:spLocks noGrp="1"/>
          </p:cNvSpPr>
          <p:nvPr>
            <p:ph type="body" sz="quarter" idx="13"/>
          </p:nvPr>
        </p:nvSpPr>
        <p:spPr>
          <a:xfrm>
            <a:off x="993913" y="1537252"/>
            <a:ext cx="10840278" cy="3985662"/>
          </a:xfrm>
        </p:spPr>
        <p:txBody>
          <a:bodyPr>
            <a:normAutofit lnSpcReduction="10000"/>
          </a:bodyPr>
          <a:lstStyle/>
          <a:p>
            <a:pPr marL="0" indent="0" algn="just">
              <a:buNone/>
              <a:defRPr/>
            </a:pPr>
            <a:r>
              <a:rPr lang="fr-FR" dirty="0" smtClean="0">
                <a:sym typeface="Symbol"/>
              </a:rPr>
              <a:t>Les </a:t>
            </a:r>
            <a:r>
              <a:rPr lang="fr-FR" dirty="0">
                <a:sym typeface="Symbol"/>
              </a:rPr>
              <a:t>programmes actuels </a:t>
            </a:r>
            <a:r>
              <a:rPr lang="fr-FR" dirty="0" smtClean="0">
                <a:sym typeface="Symbol"/>
              </a:rPr>
              <a:t>d’économie, de droit </a:t>
            </a:r>
            <a:r>
              <a:rPr lang="fr-FR" dirty="0">
                <a:sym typeface="Symbol"/>
              </a:rPr>
              <a:t>et de management des entreprises ont des contenus </a:t>
            </a:r>
            <a:r>
              <a:rPr lang="fr-FR" dirty="0" smtClean="0">
                <a:sym typeface="Symbol"/>
              </a:rPr>
              <a:t>:</a:t>
            </a:r>
          </a:p>
          <a:p>
            <a:pPr lvl="1" algn="just">
              <a:buFont typeface="Wingdings" pitchFamily="2" charset="2"/>
              <a:buChar char=""/>
              <a:defRPr/>
            </a:pPr>
            <a:r>
              <a:rPr lang="fr-FR" sz="2800" dirty="0" smtClean="0">
                <a:sym typeface="Symbol"/>
              </a:rPr>
              <a:t>Cloisonnés, </a:t>
            </a:r>
          </a:p>
          <a:p>
            <a:pPr lvl="1" algn="just">
              <a:buFont typeface="Wingdings" pitchFamily="2" charset="2"/>
              <a:buChar char=""/>
              <a:defRPr/>
            </a:pPr>
            <a:r>
              <a:rPr lang="fr-FR" sz="2800" dirty="0" smtClean="0">
                <a:sym typeface="Symbol"/>
              </a:rPr>
              <a:t>Centrés sur une approche très disciplinaire, éloignée de la visée professionnelle.</a:t>
            </a:r>
          </a:p>
          <a:p>
            <a:pPr lvl="1" algn="just">
              <a:buFont typeface="Wingdings" pitchFamily="2" charset="2"/>
              <a:buChar char=""/>
              <a:defRPr/>
            </a:pPr>
            <a:endParaRPr lang="fr-FR" sz="2800" dirty="0" smtClean="0">
              <a:sym typeface="Symbol"/>
            </a:endParaRPr>
          </a:p>
          <a:p>
            <a:pPr marL="0" indent="0" algn="just">
              <a:buNone/>
              <a:defRPr/>
            </a:pPr>
            <a:r>
              <a:rPr lang="fr-FR" b="1" dirty="0" smtClean="0">
                <a:solidFill>
                  <a:srgbClr val="FF0000"/>
                </a:solidFill>
                <a:sym typeface="Symbol"/>
              </a:rPr>
              <a:t>FINALITE DE CEJM </a:t>
            </a:r>
            <a:r>
              <a:rPr lang="fr-FR" dirty="0" smtClean="0">
                <a:sym typeface="Symbol"/>
              </a:rPr>
              <a:t>:  concilier un objectif de culture </a:t>
            </a:r>
            <a:r>
              <a:rPr lang="fr-FR" dirty="0">
                <a:sym typeface="Symbol"/>
              </a:rPr>
              <a:t>é</a:t>
            </a:r>
            <a:r>
              <a:rPr lang="fr-FR" dirty="0" smtClean="0">
                <a:sym typeface="Symbol"/>
              </a:rPr>
              <a:t>conomique, juridique et managériale avec un objectif d’enrichissement de la professionnalité en intégrant des savoirs dans les activités professionnelles.</a:t>
            </a:r>
          </a:p>
          <a:p>
            <a:pPr>
              <a:buFont typeface="Wingdings" pitchFamily="2" charset="2"/>
              <a:buChar char="n"/>
              <a:defRPr/>
            </a:pPr>
            <a:endParaRPr lang="fr-FR" dirty="0">
              <a:sym typeface="Symbol"/>
            </a:endParaRPr>
          </a:p>
          <a:p>
            <a:pPr>
              <a:buFont typeface="Wingdings" pitchFamily="2" charset="2"/>
              <a:buChar char="n"/>
              <a:defRPr/>
            </a:pPr>
            <a:endParaRPr lang="fr-FR" dirty="0"/>
          </a:p>
        </p:txBody>
      </p:sp>
      <p:pic>
        <p:nvPicPr>
          <p:cNvPr id="5" name="Image 4" descr="Capture d’écran 2018-05-24 à 17.26.25.png"/>
          <p:cNvPicPr>
            <a:picLocks noChangeAspect="1"/>
          </p:cNvPicPr>
          <p:nvPr/>
        </p:nvPicPr>
        <p:blipFill rotWithShape="1">
          <a:blip r:embed="rId2">
            <a:extLst>
              <a:ext uri="{28A0092B-C50C-407E-A947-70E740481C1C}">
                <a14:useLocalDpi xmlns:a14="http://schemas.microsoft.com/office/drawing/2010/main" val="0"/>
              </a:ext>
            </a:extLst>
          </a:blip>
          <a:srcRect r="54158"/>
          <a:stretch/>
        </p:blipFill>
        <p:spPr>
          <a:xfrm>
            <a:off x="9417704" y="167063"/>
            <a:ext cx="2147697" cy="1225176"/>
          </a:xfrm>
          <a:prstGeom prst="rect">
            <a:avLst/>
          </a:prstGeom>
        </p:spPr>
      </p:pic>
    </p:spTree>
    <p:extLst>
      <p:ext uri="{BB962C8B-B14F-4D97-AF65-F5344CB8AC3E}">
        <p14:creationId xmlns:p14="http://schemas.microsoft.com/office/powerpoint/2010/main" val="149418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132742" cy="607593"/>
          </a:xfrm>
        </p:spPr>
        <p:txBody>
          <a:bodyPr>
            <a:normAutofit fontScale="90000"/>
          </a:bodyPr>
          <a:lstStyle/>
          <a:p>
            <a:pPr algn="ctr"/>
            <a:r>
              <a:rPr lang="fr-FR" dirty="0" smtClean="0"/>
              <a:t>Les objectifs concrets</a:t>
            </a:r>
            <a:endParaRPr lang="fr-FR" dirty="0"/>
          </a:p>
        </p:txBody>
      </p:sp>
      <p:sp>
        <p:nvSpPr>
          <p:cNvPr id="3" name="Espace réservé du texte 2"/>
          <p:cNvSpPr>
            <a:spLocks noGrp="1"/>
          </p:cNvSpPr>
          <p:nvPr>
            <p:ph type="body" sz="quarter" idx="13"/>
          </p:nvPr>
        </p:nvSpPr>
        <p:spPr>
          <a:xfrm>
            <a:off x="445863" y="972718"/>
            <a:ext cx="11425295" cy="5510965"/>
          </a:xfrm>
        </p:spPr>
        <p:txBody>
          <a:bodyPr>
            <a:normAutofit fontScale="77500" lnSpcReduction="20000"/>
          </a:bodyPr>
          <a:lstStyle/>
          <a:p>
            <a:pPr marL="0" indent="0">
              <a:buNone/>
            </a:pPr>
            <a:r>
              <a:rPr lang="fr-FR" dirty="0" smtClean="0"/>
              <a:t>L’enseignement de CEJM vise à permettre aux titulaires de BTS de :</a:t>
            </a:r>
          </a:p>
          <a:p>
            <a:pPr marL="0" indent="0">
              <a:buNone/>
            </a:pPr>
            <a:endParaRPr lang="fr-FR" dirty="0" smtClean="0"/>
          </a:p>
          <a:p>
            <a:pPr>
              <a:buFontTx/>
              <a:buChar char="-"/>
            </a:pPr>
            <a:r>
              <a:rPr lang="fr-FR" dirty="0"/>
              <a:t>D</a:t>
            </a:r>
            <a:r>
              <a:rPr lang="fr-FR" dirty="0" smtClean="0"/>
              <a:t>isposer d’une culture économique, juridique et managériale permettant de comprendre les enjeux et les défis des entreprises ;</a:t>
            </a:r>
          </a:p>
          <a:p>
            <a:pPr>
              <a:buFontTx/>
              <a:buChar char="-"/>
            </a:pPr>
            <a:endParaRPr lang="fr-FR" dirty="0" smtClean="0"/>
          </a:p>
          <a:p>
            <a:pPr>
              <a:buFontTx/>
              <a:buChar char="-"/>
            </a:pPr>
            <a:r>
              <a:rPr lang="fr-FR" dirty="0" smtClean="0"/>
              <a:t>Mobiliser les compétences économiques, juridiques et managériales pour réaliser les objectifs de l’entreprise ;</a:t>
            </a:r>
          </a:p>
          <a:p>
            <a:pPr>
              <a:buFontTx/>
              <a:buChar char="-"/>
            </a:pPr>
            <a:endParaRPr lang="fr-FR" dirty="0" smtClean="0"/>
          </a:p>
          <a:p>
            <a:pPr>
              <a:buFontTx/>
              <a:buChar char="-"/>
            </a:pPr>
            <a:r>
              <a:rPr lang="fr-FR" dirty="0"/>
              <a:t>S’approprier le cadre </a:t>
            </a:r>
            <a:r>
              <a:rPr lang="fr-FR" dirty="0" smtClean="0"/>
              <a:t>économique, </a:t>
            </a:r>
            <a:r>
              <a:rPr lang="fr-FR" dirty="0"/>
              <a:t>juridique et </a:t>
            </a:r>
            <a:r>
              <a:rPr lang="fr-FR" dirty="0" smtClean="0"/>
              <a:t>managérial </a:t>
            </a:r>
            <a:r>
              <a:rPr lang="fr-FR" dirty="0"/>
              <a:t>de son </a:t>
            </a:r>
            <a:r>
              <a:rPr lang="fr-FR" dirty="0" smtClean="0"/>
              <a:t>activité́ professionnelle ;</a:t>
            </a:r>
            <a:endParaRPr lang="fr-FR" dirty="0"/>
          </a:p>
          <a:p>
            <a:pPr>
              <a:buFontTx/>
              <a:buChar char="-"/>
            </a:pPr>
            <a:endParaRPr lang="fr-FR" dirty="0" smtClean="0"/>
          </a:p>
          <a:p>
            <a:pPr>
              <a:buFontTx/>
              <a:buChar char="-"/>
            </a:pPr>
            <a:r>
              <a:rPr lang="fr-FR" dirty="0"/>
              <a:t> I</a:t>
            </a:r>
            <a:r>
              <a:rPr lang="fr-FR" dirty="0" smtClean="0"/>
              <a:t>ntégrer les dimensions économiques, juridiques et managériales dans les compétences professionnelles ;</a:t>
            </a:r>
          </a:p>
          <a:p>
            <a:pPr>
              <a:buFontTx/>
              <a:buChar char="-"/>
            </a:pPr>
            <a:endParaRPr lang="fr-FR" dirty="0" smtClean="0"/>
          </a:p>
          <a:p>
            <a:pPr>
              <a:buFontTx/>
              <a:buChar char="-"/>
            </a:pPr>
            <a:r>
              <a:rPr lang="fr-FR" dirty="0" smtClean="0"/>
              <a:t>Communiquer avec les différentes parties prenantes de l’entreprise. </a:t>
            </a:r>
          </a:p>
          <a:p>
            <a:pPr>
              <a:buFontTx/>
              <a:buChar char="-"/>
            </a:pPr>
            <a:endParaRPr lang="fr-FR" dirty="0" smtClean="0"/>
          </a:p>
          <a:p>
            <a:pPr marL="0" indent="0" algn="ctr">
              <a:buNone/>
            </a:pPr>
            <a:r>
              <a:rPr lang="fr-FR" b="1" dirty="0" smtClean="0">
                <a:solidFill>
                  <a:srgbClr val="FF0000"/>
                </a:solidFill>
              </a:rPr>
              <a:t>=&gt; Vers une culture </a:t>
            </a:r>
            <a:r>
              <a:rPr lang="fr-FR" b="1" dirty="0" err="1" smtClean="0">
                <a:solidFill>
                  <a:srgbClr val="FF0000"/>
                </a:solidFill>
              </a:rPr>
              <a:t>professionnalisante</a:t>
            </a:r>
            <a:endParaRPr lang="fr-FR" b="1" dirty="0" smtClean="0">
              <a:solidFill>
                <a:srgbClr val="FF0000"/>
              </a:solidFill>
            </a:endParaRPr>
          </a:p>
          <a:p>
            <a:pPr marL="0" indent="0">
              <a:buNone/>
            </a:pPr>
            <a:endParaRPr lang="fr-FR" dirty="0"/>
          </a:p>
        </p:txBody>
      </p:sp>
    </p:spTree>
    <p:extLst>
      <p:ext uri="{BB962C8B-B14F-4D97-AF65-F5344CB8AC3E}">
        <p14:creationId xmlns:p14="http://schemas.microsoft.com/office/powerpoint/2010/main" val="206242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re 1"/>
          <p:cNvSpPr>
            <a:spLocks noGrp="1"/>
          </p:cNvSpPr>
          <p:nvPr>
            <p:ph type="title"/>
          </p:nvPr>
        </p:nvSpPr>
        <p:spPr>
          <a:xfrm>
            <a:off x="838200" y="391629"/>
            <a:ext cx="10515600" cy="1051553"/>
          </a:xfrm>
        </p:spPr>
        <p:txBody>
          <a:bodyPr>
            <a:normAutofit/>
          </a:bodyPr>
          <a:lstStyle/>
          <a:p>
            <a:pPr algn="ctr"/>
            <a:r>
              <a:rPr lang="fr-FR" altLang="fr-FR" sz="3200" b="1" dirty="0" smtClean="0">
                <a:latin typeface="Calibri" charset="0"/>
                <a:cs typeface="Calibri" charset="0"/>
              </a:rPr>
              <a:t> CEJM : quelle philosophie ? </a:t>
            </a:r>
            <a:endParaRPr lang="fr-FR" altLang="fr-FR" sz="3200" b="1" dirty="0">
              <a:latin typeface="Calibri" charset="0"/>
              <a:cs typeface="Calibri" charset="0"/>
            </a:endParaRPr>
          </a:p>
        </p:txBody>
      </p:sp>
      <p:sp>
        <p:nvSpPr>
          <p:cNvPr id="3" name="Espace réservé du contenu 2"/>
          <p:cNvSpPr>
            <a:spLocks noGrp="1"/>
          </p:cNvSpPr>
          <p:nvPr>
            <p:ph idx="1"/>
          </p:nvPr>
        </p:nvSpPr>
        <p:spPr>
          <a:xfrm>
            <a:off x="838200" y="1454727"/>
            <a:ext cx="10515600" cy="4733781"/>
          </a:xfrm>
        </p:spPr>
        <p:txBody>
          <a:bodyPr>
            <a:normAutofit fontScale="85000" lnSpcReduction="20000"/>
          </a:bodyPr>
          <a:lstStyle/>
          <a:p>
            <a:pPr marL="0" indent="0">
              <a:buNone/>
              <a:defRPr/>
            </a:pPr>
            <a:endParaRPr lang="fr-FR" sz="1800" dirty="0" smtClean="0"/>
          </a:p>
          <a:p>
            <a:pPr>
              <a:defRPr/>
            </a:pPr>
            <a:r>
              <a:rPr lang="fr-FR" sz="3600" dirty="0" smtClean="0"/>
              <a:t>UNE NOUVELLE PHILOSOPHIE : </a:t>
            </a:r>
          </a:p>
          <a:p>
            <a:pPr>
              <a:buFontTx/>
              <a:buChar char="-"/>
              <a:defRPr/>
            </a:pPr>
            <a:r>
              <a:rPr lang="fr-FR" sz="3600" dirty="0"/>
              <a:t>P</a:t>
            </a:r>
            <a:r>
              <a:rPr lang="fr-FR" sz="3600" dirty="0" smtClean="0"/>
              <a:t>rogramme articulé autour de </a:t>
            </a:r>
            <a:r>
              <a:rPr lang="fr-FR" sz="3600" u="sng" dirty="0" smtClean="0"/>
              <a:t>questions </a:t>
            </a:r>
            <a:r>
              <a:rPr lang="fr-FR" sz="3600" u="sng" dirty="0"/>
              <a:t>structurantes </a:t>
            </a:r>
            <a:r>
              <a:rPr lang="fr-FR" sz="3600" dirty="0" smtClean="0"/>
              <a:t>visant </a:t>
            </a:r>
            <a:r>
              <a:rPr lang="fr-FR" sz="3600" dirty="0"/>
              <a:t>l’étude </a:t>
            </a:r>
            <a:r>
              <a:rPr lang="fr-FR" sz="3600" dirty="0" smtClean="0"/>
              <a:t>et </a:t>
            </a:r>
            <a:r>
              <a:rPr lang="fr-FR" sz="3600" dirty="0"/>
              <a:t>la compréhension des entreprises </a:t>
            </a:r>
            <a:r>
              <a:rPr lang="fr-FR" sz="3600" dirty="0" smtClean="0"/>
              <a:t>grâce à l’utilisation de concepts théoriques et empiriques.</a:t>
            </a:r>
          </a:p>
          <a:p>
            <a:pPr>
              <a:buFontTx/>
              <a:buChar char="-"/>
              <a:defRPr/>
            </a:pPr>
            <a:r>
              <a:rPr lang="fr-FR" sz="3600" dirty="0" smtClean="0"/>
              <a:t>Un seul enseignant pour le tronc commun</a:t>
            </a:r>
          </a:p>
          <a:p>
            <a:pPr marL="0" indent="0">
              <a:buNone/>
              <a:defRPr/>
            </a:pPr>
            <a:endParaRPr lang="fr-FR" sz="3600" dirty="0" smtClean="0"/>
          </a:p>
          <a:p>
            <a:pPr>
              <a:defRPr/>
            </a:pPr>
            <a:r>
              <a:rPr lang="fr-FR" sz="3600" dirty="0" smtClean="0"/>
              <a:t>UNE NOUVELLE APPROCHE PEDAGOGIQUE </a:t>
            </a:r>
            <a:r>
              <a:rPr lang="fr-FR" sz="3600" dirty="0"/>
              <a:t>ET </a:t>
            </a:r>
            <a:r>
              <a:rPr lang="fr-FR" sz="3600" dirty="0" smtClean="0"/>
              <a:t>DIDACTIQUE :</a:t>
            </a:r>
          </a:p>
          <a:p>
            <a:pPr>
              <a:buFontTx/>
              <a:buChar char="-"/>
              <a:defRPr/>
            </a:pPr>
            <a:r>
              <a:rPr lang="fr-FR" sz="3600" dirty="0"/>
              <a:t>L</a:t>
            </a:r>
            <a:r>
              <a:rPr lang="fr-FR" sz="3600" dirty="0" smtClean="0"/>
              <a:t>’entreprise au centre des apprentissages</a:t>
            </a:r>
          </a:p>
          <a:p>
            <a:pPr>
              <a:buFontTx/>
              <a:buChar char="-"/>
              <a:defRPr/>
            </a:pPr>
            <a:r>
              <a:rPr lang="fr-FR" sz="3600" dirty="0" smtClean="0"/>
              <a:t>Une approche plus systémique des problématiques rencontrées par l’entreprise</a:t>
            </a:r>
          </a:p>
          <a:p>
            <a:pPr marL="0" indent="0">
              <a:buNone/>
              <a:defRPr/>
            </a:pPr>
            <a:endParaRPr lang="fr-FR" sz="1800" dirty="0"/>
          </a:p>
        </p:txBody>
      </p:sp>
      <p:pic>
        <p:nvPicPr>
          <p:cNvPr id="4" name="Image 3" descr="Capture d’écran 2018-05-24 à 17.26.25.png"/>
          <p:cNvPicPr>
            <a:picLocks noChangeAspect="1"/>
          </p:cNvPicPr>
          <p:nvPr/>
        </p:nvPicPr>
        <p:blipFill rotWithShape="1">
          <a:blip r:embed="rId3">
            <a:extLst>
              <a:ext uri="{28A0092B-C50C-407E-A947-70E740481C1C}">
                <a14:useLocalDpi xmlns:a14="http://schemas.microsoft.com/office/drawing/2010/main" val="0"/>
              </a:ext>
            </a:extLst>
          </a:blip>
          <a:srcRect r="54158"/>
          <a:stretch/>
        </p:blipFill>
        <p:spPr>
          <a:xfrm>
            <a:off x="9960339" y="87602"/>
            <a:ext cx="2147697" cy="1225176"/>
          </a:xfrm>
          <a:prstGeom prst="rect">
            <a:avLst/>
          </a:prstGeom>
        </p:spPr>
      </p:pic>
    </p:spTree>
    <p:extLst>
      <p:ext uri="{BB962C8B-B14F-4D97-AF65-F5344CB8AC3E}">
        <p14:creationId xmlns:p14="http://schemas.microsoft.com/office/powerpoint/2010/main" val="90967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13626</TotalTime>
  <Words>3835</Words>
  <Application>Microsoft Office PowerPoint</Application>
  <PresentationFormat>Grand écran</PresentationFormat>
  <Paragraphs>695</Paragraphs>
  <Slides>54</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54</vt:i4>
      </vt:variant>
    </vt:vector>
  </HeadingPairs>
  <TitlesOfParts>
    <vt:vector size="65" baseType="lpstr">
      <vt:lpstr>Malgun Gothic</vt:lpstr>
      <vt:lpstr>Microsoft YaHei</vt:lpstr>
      <vt:lpstr>ＭＳ Ｐゴシック</vt:lpstr>
      <vt:lpstr>Arial</vt:lpstr>
      <vt:lpstr>Calibri</vt:lpstr>
      <vt:lpstr>Calibri Light</vt:lpstr>
      <vt:lpstr>Courier New</vt:lpstr>
      <vt:lpstr>Symbol</vt:lpstr>
      <vt:lpstr>Times New Roman</vt:lpstr>
      <vt:lpstr>Wingdings</vt:lpstr>
      <vt:lpstr>Thème Office</vt:lpstr>
      <vt:lpstr>Présentation PowerPoint</vt:lpstr>
      <vt:lpstr>La structuration du référentiel en blocs de compétences ? </vt:lpstr>
      <vt:lpstr>Qu’est-ce qu’un bloc de compétences ? </vt:lpstr>
      <vt:lpstr>Qu’est-ce qu’une compétence ? </vt:lpstr>
      <vt:lpstr>Comment intégrer les blocs dans les diplômes ?  </vt:lpstr>
      <vt:lpstr>CEJM et CEJM appliquée</vt:lpstr>
      <vt:lpstr> Pourquoi CEJM ?</vt:lpstr>
      <vt:lpstr>Les objectifs concrets</vt:lpstr>
      <vt:lpstr> CEJM : quelle philosophie ? </vt:lpstr>
      <vt:lpstr>Six  thèmes au programme</vt:lpstr>
      <vt:lpstr>CEJM : une approche complémentaire</vt:lpstr>
      <vt:lpstr>Le découpage : </vt:lpstr>
      <vt:lpstr>Thème 1 : L’INTÉGRATION DE L’ENTREPRISE DANS SON ENVIRONNEMENT  </vt:lpstr>
      <vt:lpstr> Comment s’établissent les relations entre l’entreprise et son environnement économique ?  </vt:lpstr>
      <vt:lpstr>  Comment les contrats sécurisent-ils les relations entre l’entreprise et ses partenaires ?  </vt:lpstr>
      <vt:lpstr>   De quelle manière l’entreprise s’inscrit-elle dans son environnement ?  </vt:lpstr>
      <vt:lpstr>THÈME 2 : LA RÉGULATION DE L’ACTIVITÉ ÉCONOMIQUE</vt:lpstr>
      <vt:lpstr>THÈME 2 : LA RÉGULATION DE L’ACTIVITÉ ÉCONOMIQUE</vt:lpstr>
      <vt:lpstr>Quel est le rôle de l’État dans la régulation économique ?</vt:lpstr>
      <vt:lpstr> Comment les activités économiques sont-elles  régulées par le droit ? </vt:lpstr>
      <vt:lpstr>Comment l’entreprise intègre-t-elle la connaissance de son environnement dans sa prise de décision ? </vt:lpstr>
      <vt:lpstr>THÈME 3 : L’ORGANISATION DE L’ACTIVITÉ DE L’ENTREPRISE</vt:lpstr>
      <vt:lpstr>THÈME 3 : L’ORGANISATION DE L’ACTIVITÉ DE L’ENTREPRISE</vt:lpstr>
      <vt:lpstr>Comment les facteurs économiques déterminent-ils les choix de production ?</vt:lpstr>
      <vt:lpstr>Comment choisir une structure juridique pour l’entreprise ?</vt:lpstr>
      <vt:lpstr>Quelles réponses apporte le droit face aux risques  auxquels s’expose l’entreprise ?</vt:lpstr>
      <vt:lpstr>Comment l’entreprise organise-t-elle ses ressources ?</vt:lpstr>
      <vt:lpstr>Quel financement pour l’entreprise ?</vt:lpstr>
      <vt:lpstr>Thème 4 : L’IMPACT DU NUMÉRIQUE SUR LA VIE DE L’ENTREPRISE   </vt:lpstr>
      <vt:lpstr> Thème 4 : L’IMPACT DU NUMÉRIQUE SUR LA VIE DE L’ENTREPRISE   </vt:lpstr>
      <vt:lpstr>   Comment le numérique transforme-t-il l’environnement  des entreprises ?</vt:lpstr>
      <vt:lpstr>  Dans quelle mesure le droit intègre-t-il les questions liées au développement du numérique ?  </vt:lpstr>
      <vt:lpstr>   Quelle est l’incidence du numérique sur le management ?  </vt:lpstr>
      <vt:lpstr> Thème 5 : LES MUTATIONS DU TRAVAIL  </vt:lpstr>
      <vt:lpstr>Thème 5 : LES MUTATIONS DU TRAVAIL  </vt:lpstr>
      <vt:lpstr>Quelles sont les principales évolutions du marché du travail ?</vt:lpstr>
      <vt:lpstr>Comment le droit prend-il en considération les besoins des entreprises et des salariés ?</vt:lpstr>
      <vt:lpstr>Quel est l’impact des mutations du travail sur l’emploi et les conditions de travail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ressources en management</vt:lpstr>
      <vt:lpstr>Des ressources en économie</vt:lpstr>
      <vt:lpstr>Des ressources en droit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Bourgeois</dc:creator>
  <cp:lastModifiedBy>Utilisateur</cp:lastModifiedBy>
  <cp:revision>82</cp:revision>
  <dcterms:created xsi:type="dcterms:W3CDTF">2018-04-29T14:15:02Z</dcterms:created>
  <dcterms:modified xsi:type="dcterms:W3CDTF">2018-07-20T05:30:16Z</dcterms:modified>
</cp:coreProperties>
</file>