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7" autoAdjust="0"/>
    <p:restoredTop sz="73944" autoAdjust="0"/>
  </p:normalViewPr>
  <p:slideViewPr>
    <p:cSldViewPr snapToGrid="0">
      <p:cViewPr varScale="1">
        <p:scale>
          <a:sx n="55" d="100"/>
          <a:sy n="55" d="100"/>
        </p:scale>
        <p:origin x="12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745E0-F75E-47B0-9365-0B3F456FF5AF}"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fr-FR"/>
        </a:p>
      </dgm:t>
    </dgm:pt>
    <dgm:pt modelId="{00C722D0-1590-4C04-8D36-C41DCF86DF29}">
      <dgm:prSet phldrT="[Texte]"/>
      <dgm:spPr>
        <a:solidFill>
          <a:schemeClr val="accent2">
            <a:lumMod val="75000"/>
          </a:schemeClr>
        </a:solidFill>
      </dgm:spPr>
      <dgm:t>
        <a:bodyPr/>
        <a:lstStyle/>
        <a:p>
          <a:pPr algn="ctr"/>
          <a:r>
            <a:rPr lang="fr-FR" b="1" dirty="0"/>
            <a:t>Bloc de compétences 1 : </a:t>
          </a:r>
        </a:p>
        <a:p>
          <a:pPr algn="ctr"/>
          <a:r>
            <a:rPr lang="fr-FR" b="1" dirty="0"/>
            <a:t>Développer la relation client et assurer la vente conseil</a:t>
          </a:r>
          <a:endParaRPr lang="fr-FR" dirty="0"/>
        </a:p>
      </dgm:t>
    </dgm:pt>
    <dgm:pt modelId="{602D2140-6176-44A7-BF41-98417E18F41D}" type="parTrans" cxnId="{5F85D15B-C99D-4695-80F6-D95BFD32E0EF}">
      <dgm:prSet/>
      <dgm:spPr/>
      <dgm:t>
        <a:bodyPr/>
        <a:lstStyle/>
        <a:p>
          <a:pPr algn="ctr"/>
          <a:endParaRPr lang="fr-FR"/>
        </a:p>
      </dgm:t>
    </dgm:pt>
    <dgm:pt modelId="{23753D2E-FF88-48AF-94D7-8B3D0EDC2725}" type="sibTrans" cxnId="{5F85D15B-C99D-4695-80F6-D95BFD32E0EF}">
      <dgm:prSet/>
      <dgm:spPr/>
      <dgm:t>
        <a:bodyPr/>
        <a:lstStyle/>
        <a:p>
          <a:pPr algn="ctr"/>
          <a:endParaRPr lang="fr-FR"/>
        </a:p>
      </dgm:t>
    </dgm:pt>
    <dgm:pt modelId="{E7E91373-B58C-45E8-8D6C-BB0695D2C812}">
      <dgm:prSet phldrT="[Texte]"/>
      <dgm:spPr>
        <a:solidFill>
          <a:srgbClr val="00B0F0"/>
        </a:solidFill>
      </dgm:spPr>
      <dgm:t>
        <a:bodyPr/>
        <a:lstStyle/>
        <a:p>
          <a:pPr algn="ctr"/>
          <a:r>
            <a:rPr lang="fr-FR" b="1" dirty="0"/>
            <a:t>Bloc de compétences 2 : </a:t>
          </a:r>
          <a:endParaRPr lang="fr-FR" dirty="0"/>
        </a:p>
        <a:p>
          <a:pPr algn="ctr"/>
          <a:r>
            <a:rPr lang="fr-FR" b="1" dirty="0"/>
            <a:t>Animer et dynamiser l’offre commerciale</a:t>
          </a:r>
          <a:endParaRPr lang="fr-FR" dirty="0"/>
        </a:p>
      </dgm:t>
    </dgm:pt>
    <dgm:pt modelId="{28EC97E3-7F57-4996-8964-2EE4F5BAE209}" type="parTrans" cxnId="{D9152F98-AC92-49A3-A24A-51E3E5860BAD}">
      <dgm:prSet/>
      <dgm:spPr/>
      <dgm:t>
        <a:bodyPr/>
        <a:lstStyle/>
        <a:p>
          <a:pPr algn="ctr"/>
          <a:endParaRPr lang="fr-FR"/>
        </a:p>
      </dgm:t>
    </dgm:pt>
    <dgm:pt modelId="{8592D233-2F78-4FCF-AE4E-4F7296C2789B}" type="sibTrans" cxnId="{D9152F98-AC92-49A3-A24A-51E3E5860BAD}">
      <dgm:prSet/>
      <dgm:spPr/>
      <dgm:t>
        <a:bodyPr/>
        <a:lstStyle/>
        <a:p>
          <a:pPr algn="ctr"/>
          <a:endParaRPr lang="fr-FR"/>
        </a:p>
      </dgm:t>
    </dgm:pt>
    <dgm:pt modelId="{DE6CA024-93E3-4338-BFB1-BEACC5C65970}">
      <dgm:prSet phldrT="[Texte]"/>
      <dgm:spPr>
        <a:solidFill>
          <a:srgbClr val="92D050"/>
        </a:solidFill>
      </dgm:spPr>
      <dgm:t>
        <a:bodyPr/>
        <a:lstStyle/>
        <a:p>
          <a:pPr algn="ctr"/>
          <a:r>
            <a:rPr lang="fr-FR" b="1" dirty="0"/>
            <a:t>Bloc de compétences 3 : </a:t>
          </a:r>
          <a:endParaRPr lang="fr-FR" dirty="0"/>
        </a:p>
        <a:p>
          <a:pPr algn="ctr"/>
          <a:r>
            <a:rPr lang="fr-FR" b="1" dirty="0"/>
            <a:t>Assurer la gestion opérationnelle</a:t>
          </a:r>
          <a:endParaRPr lang="fr-FR" dirty="0"/>
        </a:p>
      </dgm:t>
    </dgm:pt>
    <dgm:pt modelId="{116BE699-DB48-4E70-B878-0FD307BBCEAE}" type="parTrans" cxnId="{B7EB241A-8E50-4965-A18A-84474A5473DA}">
      <dgm:prSet/>
      <dgm:spPr/>
      <dgm:t>
        <a:bodyPr/>
        <a:lstStyle/>
        <a:p>
          <a:pPr algn="ctr"/>
          <a:endParaRPr lang="fr-FR"/>
        </a:p>
      </dgm:t>
    </dgm:pt>
    <dgm:pt modelId="{B89FBEC1-A83A-4B37-B243-E0BFD5C1A8B7}" type="sibTrans" cxnId="{B7EB241A-8E50-4965-A18A-84474A5473DA}">
      <dgm:prSet/>
      <dgm:spPr/>
      <dgm:t>
        <a:bodyPr/>
        <a:lstStyle/>
        <a:p>
          <a:pPr algn="ctr"/>
          <a:endParaRPr lang="fr-FR"/>
        </a:p>
      </dgm:t>
    </dgm:pt>
    <dgm:pt modelId="{C800745F-739F-4838-AB4B-83DC7E849A6A}">
      <dgm:prSet phldrT="[Texte]"/>
      <dgm:spPr>
        <a:solidFill>
          <a:srgbClr val="7030A0"/>
        </a:solidFill>
      </dgm:spPr>
      <dgm:t>
        <a:bodyPr/>
        <a:lstStyle/>
        <a:p>
          <a:pPr algn="ctr"/>
          <a:r>
            <a:rPr lang="fr-FR" b="1" dirty="0"/>
            <a:t>Bloc de compétences 4 : </a:t>
          </a:r>
          <a:endParaRPr lang="fr-FR" dirty="0"/>
        </a:p>
        <a:p>
          <a:pPr algn="ctr"/>
          <a:r>
            <a:rPr lang="fr-FR" b="1" dirty="0"/>
            <a:t>Manager l’équipe commerciale</a:t>
          </a:r>
          <a:endParaRPr lang="fr-FR" dirty="0"/>
        </a:p>
      </dgm:t>
    </dgm:pt>
    <dgm:pt modelId="{903E46D1-4A4A-443F-9B57-B791303FF2FF}" type="parTrans" cxnId="{D3887C21-61D9-4994-9F2D-3F449F593E47}">
      <dgm:prSet/>
      <dgm:spPr/>
      <dgm:t>
        <a:bodyPr/>
        <a:lstStyle/>
        <a:p>
          <a:pPr algn="ctr"/>
          <a:endParaRPr lang="fr-FR"/>
        </a:p>
      </dgm:t>
    </dgm:pt>
    <dgm:pt modelId="{F1DDBBD6-E61C-4607-8FA3-BF4C28EB1032}" type="sibTrans" cxnId="{D3887C21-61D9-4994-9F2D-3F449F593E47}">
      <dgm:prSet/>
      <dgm:spPr/>
      <dgm:t>
        <a:bodyPr/>
        <a:lstStyle/>
        <a:p>
          <a:pPr algn="ctr"/>
          <a:endParaRPr lang="fr-FR"/>
        </a:p>
      </dgm:t>
    </dgm:pt>
    <dgm:pt modelId="{36ECBA30-6B80-47CC-AB47-46D2EFB18EC2}" type="pres">
      <dgm:prSet presAssocID="{661745E0-F75E-47B0-9365-0B3F456FF5AF}" presName="diagram" presStyleCnt="0">
        <dgm:presLayoutVars>
          <dgm:dir/>
          <dgm:resizeHandles val="exact"/>
        </dgm:presLayoutVars>
      </dgm:prSet>
      <dgm:spPr/>
      <dgm:t>
        <a:bodyPr/>
        <a:lstStyle/>
        <a:p>
          <a:endParaRPr lang="fr-FR"/>
        </a:p>
      </dgm:t>
    </dgm:pt>
    <dgm:pt modelId="{D663C9D0-C198-4FD1-89AE-DD811826D171}" type="pres">
      <dgm:prSet presAssocID="{00C722D0-1590-4C04-8D36-C41DCF86DF29}" presName="node" presStyleLbl="node1" presStyleIdx="0" presStyleCnt="4">
        <dgm:presLayoutVars>
          <dgm:bulletEnabled val="1"/>
        </dgm:presLayoutVars>
      </dgm:prSet>
      <dgm:spPr/>
      <dgm:t>
        <a:bodyPr/>
        <a:lstStyle/>
        <a:p>
          <a:endParaRPr lang="fr-FR"/>
        </a:p>
      </dgm:t>
    </dgm:pt>
    <dgm:pt modelId="{C426BDCD-9256-4F73-8643-B656C376E348}" type="pres">
      <dgm:prSet presAssocID="{23753D2E-FF88-48AF-94D7-8B3D0EDC2725}" presName="sibTrans" presStyleCnt="0"/>
      <dgm:spPr/>
    </dgm:pt>
    <dgm:pt modelId="{C10AE93A-3CEC-4122-A22F-990F95A1D2F4}" type="pres">
      <dgm:prSet presAssocID="{E7E91373-B58C-45E8-8D6C-BB0695D2C812}" presName="node" presStyleLbl="node1" presStyleIdx="1" presStyleCnt="4">
        <dgm:presLayoutVars>
          <dgm:bulletEnabled val="1"/>
        </dgm:presLayoutVars>
      </dgm:prSet>
      <dgm:spPr/>
      <dgm:t>
        <a:bodyPr/>
        <a:lstStyle/>
        <a:p>
          <a:endParaRPr lang="fr-FR"/>
        </a:p>
      </dgm:t>
    </dgm:pt>
    <dgm:pt modelId="{1F6C3CAF-5BB3-49D8-B33A-A58CEF4F457A}" type="pres">
      <dgm:prSet presAssocID="{8592D233-2F78-4FCF-AE4E-4F7296C2789B}" presName="sibTrans" presStyleCnt="0"/>
      <dgm:spPr/>
    </dgm:pt>
    <dgm:pt modelId="{373ACF09-8B18-4DBC-A575-85359C7C3D2C}" type="pres">
      <dgm:prSet presAssocID="{DE6CA024-93E3-4338-BFB1-BEACC5C65970}" presName="node" presStyleLbl="node1" presStyleIdx="2" presStyleCnt="4">
        <dgm:presLayoutVars>
          <dgm:bulletEnabled val="1"/>
        </dgm:presLayoutVars>
      </dgm:prSet>
      <dgm:spPr/>
      <dgm:t>
        <a:bodyPr/>
        <a:lstStyle/>
        <a:p>
          <a:endParaRPr lang="fr-FR"/>
        </a:p>
      </dgm:t>
    </dgm:pt>
    <dgm:pt modelId="{6BEFEF2F-911D-4716-A379-CB924F5A6D45}" type="pres">
      <dgm:prSet presAssocID="{B89FBEC1-A83A-4B37-B243-E0BFD5C1A8B7}" presName="sibTrans" presStyleCnt="0"/>
      <dgm:spPr/>
    </dgm:pt>
    <dgm:pt modelId="{98526FAB-B89A-4EF7-843E-1EFECD372F39}" type="pres">
      <dgm:prSet presAssocID="{C800745F-739F-4838-AB4B-83DC7E849A6A}" presName="node" presStyleLbl="node1" presStyleIdx="3" presStyleCnt="4">
        <dgm:presLayoutVars>
          <dgm:bulletEnabled val="1"/>
        </dgm:presLayoutVars>
      </dgm:prSet>
      <dgm:spPr/>
      <dgm:t>
        <a:bodyPr/>
        <a:lstStyle/>
        <a:p>
          <a:endParaRPr lang="fr-FR"/>
        </a:p>
      </dgm:t>
    </dgm:pt>
  </dgm:ptLst>
  <dgm:cxnLst>
    <dgm:cxn modelId="{9B28BE0F-B4A5-4092-84E9-28373078161F}" type="presOf" srcId="{DE6CA024-93E3-4338-BFB1-BEACC5C65970}" destId="{373ACF09-8B18-4DBC-A575-85359C7C3D2C}" srcOrd="0" destOrd="0" presId="urn:microsoft.com/office/officeart/2005/8/layout/default"/>
    <dgm:cxn modelId="{5F85D15B-C99D-4695-80F6-D95BFD32E0EF}" srcId="{661745E0-F75E-47B0-9365-0B3F456FF5AF}" destId="{00C722D0-1590-4C04-8D36-C41DCF86DF29}" srcOrd="0" destOrd="0" parTransId="{602D2140-6176-44A7-BF41-98417E18F41D}" sibTransId="{23753D2E-FF88-48AF-94D7-8B3D0EDC2725}"/>
    <dgm:cxn modelId="{A8338801-547E-41ED-8E4A-9A64B7167D43}" type="presOf" srcId="{E7E91373-B58C-45E8-8D6C-BB0695D2C812}" destId="{C10AE93A-3CEC-4122-A22F-990F95A1D2F4}" srcOrd="0" destOrd="0" presId="urn:microsoft.com/office/officeart/2005/8/layout/default"/>
    <dgm:cxn modelId="{E7500F6C-4054-4470-8E1B-7F9B2C5B295D}" type="presOf" srcId="{661745E0-F75E-47B0-9365-0B3F456FF5AF}" destId="{36ECBA30-6B80-47CC-AB47-46D2EFB18EC2}" srcOrd="0" destOrd="0" presId="urn:microsoft.com/office/officeart/2005/8/layout/default"/>
    <dgm:cxn modelId="{F506115E-A5E9-4F04-B77E-CC354629B8B6}" type="presOf" srcId="{00C722D0-1590-4C04-8D36-C41DCF86DF29}" destId="{D663C9D0-C198-4FD1-89AE-DD811826D171}" srcOrd="0" destOrd="0" presId="urn:microsoft.com/office/officeart/2005/8/layout/default"/>
    <dgm:cxn modelId="{B7EB241A-8E50-4965-A18A-84474A5473DA}" srcId="{661745E0-F75E-47B0-9365-0B3F456FF5AF}" destId="{DE6CA024-93E3-4338-BFB1-BEACC5C65970}" srcOrd="2" destOrd="0" parTransId="{116BE699-DB48-4E70-B878-0FD307BBCEAE}" sibTransId="{B89FBEC1-A83A-4B37-B243-E0BFD5C1A8B7}"/>
    <dgm:cxn modelId="{D3887C21-61D9-4994-9F2D-3F449F593E47}" srcId="{661745E0-F75E-47B0-9365-0B3F456FF5AF}" destId="{C800745F-739F-4838-AB4B-83DC7E849A6A}" srcOrd="3" destOrd="0" parTransId="{903E46D1-4A4A-443F-9B57-B791303FF2FF}" sibTransId="{F1DDBBD6-E61C-4607-8FA3-BF4C28EB1032}"/>
    <dgm:cxn modelId="{859A5693-9615-40FD-82E1-58F6D0A38C3F}" type="presOf" srcId="{C800745F-739F-4838-AB4B-83DC7E849A6A}" destId="{98526FAB-B89A-4EF7-843E-1EFECD372F39}" srcOrd="0" destOrd="0" presId="urn:microsoft.com/office/officeart/2005/8/layout/default"/>
    <dgm:cxn modelId="{D9152F98-AC92-49A3-A24A-51E3E5860BAD}" srcId="{661745E0-F75E-47B0-9365-0B3F456FF5AF}" destId="{E7E91373-B58C-45E8-8D6C-BB0695D2C812}" srcOrd="1" destOrd="0" parTransId="{28EC97E3-7F57-4996-8964-2EE4F5BAE209}" sibTransId="{8592D233-2F78-4FCF-AE4E-4F7296C2789B}"/>
    <dgm:cxn modelId="{EDE6BD48-4588-4086-B8FB-082ECE0809BC}" type="presParOf" srcId="{36ECBA30-6B80-47CC-AB47-46D2EFB18EC2}" destId="{D663C9D0-C198-4FD1-89AE-DD811826D171}" srcOrd="0" destOrd="0" presId="urn:microsoft.com/office/officeart/2005/8/layout/default"/>
    <dgm:cxn modelId="{D149C8EF-7481-46E3-98E0-2EC34AEF71F8}" type="presParOf" srcId="{36ECBA30-6B80-47CC-AB47-46D2EFB18EC2}" destId="{C426BDCD-9256-4F73-8643-B656C376E348}" srcOrd="1" destOrd="0" presId="urn:microsoft.com/office/officeart/2005/8/layout/default"/>
    <dgm:cxn modelId="{4683D8F5-C1F4-42CA-8588-AC971DA93B79}" type="presParOf" srcId="{36ECBA30-6B80-47CC-AB47-46D2EFB18EC2}" destId="{C10AE93A-3CEC-4122-A22F-990F95A1D2F4}" srcOrd="2" destOrd="0" presId="urn:microsoft.com/office/officeart/2005/8/layout/default"/>
    <dgm:cxn modelId="{6829F957-2A3A-4474-9589-7DB295991FFF}" type="presParOf" srcId="{36ECBA30-6B80-47CC-AB47-46D2EFB18EC2}" destId="{1F6C3CAF-5BB3-49D8-B33A-A58CEF4F457A}" srcOrd="3" destOrd="0" presId="urn:microsoft.com/office/officeart/2005/8/layout/default"/>
    <dgm:cxn modelId="{B6F29316-96ED-4E02-BD40-CBABAF5A4CBE}" type="presParOf" srcId="{36ECBA30-6B80-47CC-AB47-46D2EFB18EC2}" destId="{373ACF09-8B18-4DBC-A575-85359C7C3D2C}" srcOrd="4" destOrd="0" presId="urn:microsoft.com/office/officeart/2005/8/layout/default"/>
    <dgm:cxn modelId="{4C7C3C0B-9E7A-47B8-8CF9-030516BC6478}" type="presParOf" srcId="{36ECBA30-6B80-47CC-AB47-46D2EFB18EC2}" destId="{6BEFEF2F-911D-4716-A379-CB924F5A6D45}" srcOrd="5" destOrd="0" presId="urn:microsoft.com/office/officeart/2005/8/layout/default"/>
    <dgm:cxn modelId="{1959C98A-1BD4-46A7-A91D-B4510FDC53EE}" type="presParOf" srcId="{36ECBA30-6B80-47CC-AB47-46D2EFB18EC2}" destId="{98526FAB-B89A-4EF7-843E-1EFECD372F39}"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9A1103-5E66-43C9-B028-89B6EA4BD17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1C7441C6-2268-4C5F-9826-C10232F3B206}">
      <dgm:prSet phldrT="[Texte]"/>
      <dgm:spPr>
        <a:solidFill>
          <a:srgbClr val="FFFF00"/>
        </a:solidFill>
      </dgm:spPr>
      <dgm:t>
        <a:bodyPr/>
        <a:lstStyle/>
        <a:p>
          <a:r>
            <a:rPr lang="fr-FR" b="1" dirty="0">
              <a:solidFill>
                <a:schemeClr val="tx1"/>
              </a:solidFill>
            </a:rPr>
            <a:t>Bloc facultatif : Langue vivante 2 UF1</a:t>
          </a:r>
          <a:endParaRPr lang="fr-FR" dirty="0">
            <a:solidFill>
              <a:schemeClr val="tx1"/>
            </a:solidFill>
          </a:endParaRPr>
        </a:p>
      </dgm:t>
    </dgm:pt>
    <dgm:pt modelId="{78C02B94-E5B8-43E3-9784-08ECD0D288FB}" type="parTrans" cxnId="{6E63C777-2A0F-4E4F-8D8F-64564078FB39}">
      <dgm:prSet/>
      <dgm:spPr/>
      <dgm:t>
        <a:bodyPr/>
        <a:lstStyle/>
        <a:p>
          <a:endParaRPr lang="fr-FR"/>
        </a:p>
      </dgm:t>
    </dgm:pt>
    <dgm:pt modelId="{6951D790-B647-4B0E-A0BB-2DD9F7C7A5BF}" type="sibTrans" cxnId="{6E63C777-2A0F-4E4F-8D8F-64564078FB39}">
      <dgm:prSet/>
      <dgm:spPr/>
      <dgm:t>
        <a:bodyPr/>
        <a:lstStyle/>
        <a:p>
          <a:endParaRPr lang="fr-FR"/>
        </a:p>
      </dgm:t>
    </dgm:pt>
    <dgm:pt modelId="{90FCB5AE-FBD3-4265-A57F-29112C845B4D}">
      <dgm:prSet phldrT="[Texte]"/>
      <dgm:spPr>
        <a:solidFill>
          <a:srgbClr val="FF0000"/>
        </a:solidFill>
      </dgm:spPr>
      <dgm:t>
        <a:bodyPr/>
        <a:lstStyle/>
        <a:p>
          <a:r>
            <a:rPr lang="fr-FR" b="1" dirty="0"/>
            <a:t>Bloc facultatif : Parcours de professionnalisation à l’étranger UF2</a:t>
          </a:r>
          <a:endParaRPr lang="fr-FR" dirty="0"/>
        </a:p>
      </dgm:t>
    </dgm:pt>
    <dgm:pt modelId="{8176976B-6347-4629-B483-AFB74C12353E}" type="parTrans" cxnId="{53D37D0F-79DF-4096-B3F9-E02C24D98C3F}">
      <dgm:prSet/>
      <dgm:spPr/>
      <dgm:t>
        <a:bodyPr/>
        <a:lstStyle/>
        <a:p>
          <a:endParaRPr lang="fr-FR"/>
        </a:p>
      </dgm:t>
    </dgm:pt>
    <dgm:pt modelId="{9CAE694F-2EF5-4F67-A489-16B4BD3B532B}" type="sibTrans" cxnId="{53D37D0F-79DF-4096-B3F9-E02C24D98C3F}">
      <dgm:prSet/>
      <dgm:spPr/>
      <dgm:t>
        <a:bodyPr/>
        <a:lstStyle/>
        <a:p>
          <a:endParaRPr lang="fr-FR"/>
        </a:p>
      </dgm:t>
    </dgm:pt>
    <dgm:pt modelId="{1DF5D86A-81E6-4493-89E6-3CB39255F3A5}">
      <dgm:prSet phldrT="[Texte]"/>
      <dgm:spPr>
        <a:solidFill>
          <a:srgbClr val="00FF00"/>
        </a:solidFill>
      </dgm:spPr>
      <dgm:t>
        <a:bodyPr/>
        <a:lstStyle/>
        <a:p>
          <a:r>
            <a:rPr lang="fr-FR" b="1" dirty="0"/>
            <a:t>Bloc facultatif : Entrepreneuriat UF3</a:t>
          </a:r>
          <a:endParaRPr lang="fr-FR" dirty="0"/>
        </a:p>
      </dgm:t>
    </dgm:pt>
    <dgm:pt modelId="{2FB765FF-D929-4F4C-B57E-1722A8F65D41}" type="parTrans" cxnId="{8F283BC8-DA12-486A-AD56-F7530A98D3A7}">
      <dgm:prSet/>
      <dgm:spPr/>
      <dgm:t>
        <a:bodyPr/>
        <a:lstStyle/>
        <a:p>
          <a:endParaRPr lang="fr-FR"/>
        </a:p>
      </dgm:t>
    </dgm:pt>
    <dgm:pt modelId="{858DC67E-8925-4467-8D23-E2563E16E258}" type="sibTrans" cxnId="{8F283BC8-DA12-486A-AD56-F7530A98D3A7}">
      <dgm:prSet/>
      <dgm:spPr/>
      <dgm:t>
        <a:bodyPr/>
        <a:lstStyle/>
        <a:p>
          <a:endParaRPr lang="fr-FR"/>
        </a:p>
      </dgm:t>
    </dgm:pt>
    <dgm:pt modelId="{9215C754-3C52-4451-98FD-7246EF9AFA01}" type="pres">
      <dgm:prSet presAssocID="{519A1103-5E66-43C9-B028-89B6EA4BD177}" presName="linear" presStyleCnt="0">
        <dgm:presLayoutVars>
          <dgm:dir/>
          <dgm:animLvl val="lvl"/>
          <dgm:resizeHandles val="exact"/>
        </dgm:presLayoutVars>
      </dgm:prSet>
      <dgm:spPr/>
      <dgm:t>
        <a:bodyPr/>
        <a:lstStyle/>
        <a:p>
          <a:endParaRPr lang="fr-FR"/>
        </a:p>
      </dgm:t>
    </dgm:pt>
    <dgm:pt modelId="{9CA8F575-28A0-461E-B7AA-563980C7FC2C}" type="pres">
      <dgm:prSet presAssocID="{1C7441C6-2268-4C5F-9826-C10232F3B206}" presName="parentLin" presStyleCnt="0"/>
      <dgm:spPr/>
    </dgm:pt>
    <dgm:pt modelId="{F7B7AB45-17E2-4A5B-86C5-AF8DE180A9C0}" type="pres">
      <dgm:prSet presAssocID="{1C7441C6-2268-4C5F-9826-C10232F3B206}" presName="parentLeftMargin" presStyleLbl="node1" presStyleIdx="0" presStyleCnt="3"/>
      <dgm:spPr/>
      <dgm:t>
        <a:bodyPr/>
        <a:lstStyle/>
        <a:p>
          <a:endParaRPr lang="fr-FR"/>
        </a:p>
      </dgm:t>
    </dgm:pt>
    <dgm:pt modelId="{B0D4EAA3-ED76-47E5-A973-97434603049C}" type="pres">
      <dgm:prSet presAssocID="{1C7441C6-2268-4C5F-9826-C10232F3B206}" presName="parentText" presStyleLbl="node1" presStyleIdx="0" presStyleCnt="3" custScaleX="142857">
        <dgm:presLayoutVars>
          <dgm:chMax val="0"/>
          <dgm:bulletEnabled val="1"/>
        </dgm:presLayoutVars>
      </dgm:prSet>
      <dgm:spPr/>
      <dgm:t>
        <a:bodyPr/>
        <a:lstStyle/>
        <a:p>
          <a:endParaRPr lang="fr-FR"/>
        </a:p>
      </dgm:t>
    </dgm:pt>
    <dgm:pt modelId="{5D3537A5-0947-41B5-BFA1-694761789EE0}" type="pres">
      <dgm:prSet presAssocID="{1C7441C6-2268-4C5F-9826-C10232F3B206}" presName="negativeSpace" presStyleCnt="0"/>
      <dgm:spPr/>
    </dgm:pt>
    <dgm:pt modelId="{BBCDD847-ABCE-4086-B21F-435F96AE6F2C}" type="pres">
      <dgm:prSet presAssocID="{1C7441C6-2268-4C5F-9826-C10232F3B206}" presName="childText" presStyleLbl="conFgAcc1" presStyleIdx="0" presStyleCnt="3">
        <dgm:presLayoutVars>
          <dgm:bulletEnabled val="1"/>
        </dgm:presLayoutVars>
      </dgm:prSet>
      <dgm:spPr/>
    </dgm:pt>
    <dgm:pt modelId="{4E993D55-70A0-4844-951D-465AB7714B5F}" type="pres">
      <dgm:prSet presAssocID="{6951D790-B647-4B0E-A0BB-2DD9F7C7A5BF}" presName="spaceBetweenRectangles" presStyleCnt="0"/>
      <dgm:spPr/>
    </dgm:pt>
    <dgm:pt modelId="{B5E7AEE2-E854-4A13-A51D-8E367A23600F}" type="pres">
      <dgm:prSet presAssocID="{90FCB5AE-FBD3-4265-A57F-29112C845B4D}" presName="parentLin" presStyleCnt="0"/>
      <dgm:spPr/>
    </dgm:pt>
    <dgm:pt modelId="{3862415F-65F5-4E96-9D85-5FABDB7BC3D3}" type="pres">
      <dgm:prSet presAssocID="{90FCB5AE-FBD3-4265-A57F-29112C845B4D}" presName="parentLeftMargin" presStyleLbl="node1" presStyleIdx="0" presStyleCnt="3"/>
      <dgm:spPr/>
      <dgm:t>
        <a:bodyPr/>
        <a:lstStyle/>
        <a:p>
          <a:endParaRPr lang="fr-FR"/>
        </a:p>
      </dgm:t>
    </dgm:pt>
    <dgm:pt modelId="{37877260-BA6E-460C-8B87-4B5EB9C7A602}" type="pres">
      <dgm:prSet presAssocID="{90FCB5AE-FBD3-4265-A57F-29112C845B4D}" presName="parentText" presStyleLbl="node1" presStyleIdx="1" presStyleCnt="3" custScaleX="142857">
        <dgm:presLayoutVars>
          <dgm:chMax val="0"/>
          <dgm:bulletEnabled val="1"/>
        </dgm:presLayoutVars>
      </dgm:prSet>
      <dgm:spPr/>
      <dgm:t>
        <a:bodyPr/>
        <a:lstStyle/>
        <a:p>
          <a:endParaRPr lang="fr-FR"/>
        </a:p>
      </dgm:t>
    </dgm:pt>
    <dgm:pt modelId="{12A5A973-450D-4F36-BA60-293E5EB18C2A}" type="pres">
      <dgm:prSet presAssocID="{90FCB5AE-FBD3-4265-A57F-29112C845B4D}" presName="negativeSpace" presStyleCnt="0"/>
      <dgm:spPr/>
    </dgm:pt>
    <dgm:pt modelId="{C0018E7A-8F97-44F2-81C1-E1D7B7529AA4}" type="pres">
      <dgm:prSet presAssocID="{90FCB5AE-FBD3-4265-A57F-29112C845B4D}" presName="childText" presStyleLbl="conFgAcc1" presStyleIdx="1" presStyleCnt="3">
        <dgm:presLayoutVars>
          <dgm:bulletEnabled val="1"/>
        </dgm:presLayoutVars>
      </dgm:prSet>
      <dgm:spPr/>
    </dgm:pt>
    <dgm:pt modelId="{51EAB99F-AF74-4D11-B387-0A2914F4EC32}" type="pres">
      <dgm:prSet presAssocID="{9CAE694F-2EF5-4F67-A489-16B4BD3B532B}" presName="spaceBetweenRectangles" presStyleCnt="0"/>
      <dgm:spPr/>
    </dgm:pt>
    <dgm:pt modelId="{63B460B2-0DF0-4613-B3D2-6926B3CCFA64}" type="pres">
      <dgm:prSet presAssocID="{1DF5D86A-81E6-4493-89E6-3CB39255F3A5}" presName="parentLin" presStyleCnt="0"/>
      <dgm:spPr/>
    </dgm:pt>
    <dgm:pt modelId="{5996FE5B-549E-45E7-8B3E-D8249F64D369}" type="pres">
      <dgm:prSet presAssocID="{1DF5D86A-81E6-4493-89E6-3CB39255F3A5}" presName="parentLeftMargin" presStyleLbl="node1" presStyleIdx="1" presStyleCnt="3"/>
      <dgm:spPr/>
      <dgm:t>
        <a:bodyPr/>
        <a:lstStyle/>
        <a:p>
          <a:endParaRPr lang="fr-FR"/>
        </a:p>
      </dgm:t>
    </dgm:pt>
    <dgm:pt modelId="{263C758B-8631-4923-953D-EA999163423C}" type="pres">
      <dgm:prSet presAssocID="{1DF5D86A-81E6-4493-89E6-3CB39255F3A5}" presName="parentText" presStyleLbl="node1" presStyleIdx="2" presStyleCnt="3" custScaleX="142857">
        <dgm:presLayoutVars>
          <dgm:chMax val="0"/>
          <dgm:bulletEnabled val="1"/>
        </dgm:presLayoutVars>
      </dgm:prSet>
      <dgm:spPr/>
      <dgm:t>
        <a:bodyPr/>
        <a:lstStyle/>
        <a:p>
          <a:endParaRPr lang="fr-FR"/>
        </a:p>
      </dgm:t>
    </dgm:pt>
    <dgm:pt modelId="{AE3DC4EB-FBA1-4B79-9788-AE0A61CC36FE}" type="pres">
      <dgm:prSet presAssocID="{1DF5D86A-81E6-4493-89E6-3CB39255F3A5}" presName="negativeSpace" presStyleCnt="0"/>
      <dgm:spPr/>
    </dgm:pt>
    <dgm:pt modelId="{2FE2F57F-471A-4D82-BBC6-FEEEED1F5147}" type="pres">
      <dgm:prSet presAssocID="{1DF5D86A-81E6-4493-89E6-3CB39255F3A5}" presName="childText" presStyleLbl="conFgAcc1" presStyleIdx="2" presStyleCnt="3">
        <dgm:presLayoutVars>
          <dgm:bulletEnabled val="1"/>
        </dgm:presLayoutVars>
      </dgm:prSet>
      <dgm:spPr/>
    </dgm:pt>
  </dgm:ptLst>
  <dgm:cxnLst>
    <dgm:cxn modelId="{0BC87882-12B9-4F72-AD40-7047035AA92F}" type="presOf" srcId="{1C7441C6-2268-4C5F-9826-C10232F3B206}" destId="{B0D4EAA3-ED76-47E5-A973-97434603049C}" srcOrd="1" destOrd="0" presId="urn:microsoft.com/office/officeart/2005/8/layout/list1"/>
    <dgm:cxn modelId="{8F283BC8-DA12-486A-AD56-F7530A98D3A7}" srcId="{519A1103-5E66-43C9-B028-89B6EA4BD177}" destId="{1DF5D86A-81E6-4493-89E6-3CB39255F3A5}" srcOrd="2" destOrd="0" parTransId="{2FB765FF-D929-4F4C-B57E-1722A8F65D41}" sibTransId="{858DC67E-8925-4467-8D23-E2563E16E258}"/>
    <dgm:cxn modelId="{EFD8BA84-3DBC-46EE-87C4-3A6FED294380}" type="presOf" srcId="{1C7441C6-2268-4C5F-9826-C10232F3B206}" destId="{F7B7AB45-17E2-4A5B-86C5-AF8DE180A9C0}" srcOrd="0" destOrd="0" presId="urn:microsoft.com/office/officeart/2005/8/layout/list1"/>
    <dgm:cxn modelId="{A5B6AF83-8C94-44BB-B54E-122FC4208483}" type="presOf" srcId="{519A1103-5E66-43C9-B028-89B6EA4BD177}" destId="{9215C754-3C52-4451-98FD-7246EF9AFA01}" srcOrd="0" destOrd="0" presId="urn:microsoft.com/office/officeart/2005/8/layout/list1"/>
    <dgm:cxn modelId="{6E63C777-2A0F-4E4F-8D8F-64564078FB39}" srcId="{519A1103-5E66-43C9-B028-89B6EA4BD177}" destId="{1C7441C6-2268-4C5F-9826-C10232F3B206}" srcOrd="0" destOrd="0" parTransId="{78C02B94-E5B8-43E3-9784-08ECD0D288FB}" sibTransId="{6951D790-B647-4B0E-A0BB-2DD9F7C7A5BF}"/>
    <dgm:cxn modelId="{DD31B764-FA7B-4850-85E1-26B49395C385}" type="presOf" srcId="{1DF5D86A-81E6-4493-89E6-3CB39255F3A5}" destId="{5996FE5B-549E-45E7-8B3E-D8249F64D369}" srcOrd="0" destOrd="0" presId="urn:microsoft.com/office/officeart/2005/8/layout/list1"/>
    <dgm:cxn modelId="{A1060225-8E37-45B2-8A9E-EE8F0369AFAF}" type="presOf" srcId="{90FCB5AE-FBD3-4265-A57F-29112C845B4D}" destId="{37877260-BA6E-460C-8B87-4B5EB9C7A602}" srcOrd="1" destOrd="0" presId="urn:microsoft.com/office/officeart/2005/8/layout/list1"/>
    <dgm:cxn modelId="{10238B51-BB64-4C4D-B605-93EA9F4FE701}" type="presOf" srcId="{90FCB5AE-FBD3-4265-A57F-29112C845B4D}" destId="{3862415F-65F5-4E96-9D85-5FABDB7BC3D3}" srcOrd="0" destOrd="0" presId="urn:microsoft.com/office/officeart/2005/8/layout/list1"/>
    <dgm:cxn modelId="{53D37D0F-79DF-4096-B3F9-E02C24D98C3F}" srcId="{519A1103-5E66-43C9-B028-89B6EA4BD177}" destId="{90FCB5AE-FBD3-4265-A57F-29112C845B4D}" srcOrd="1" destOrd="0" parTransId="{8176976B-6347-4629-B483-AFB74C12353E}" sibTransId="{9CAE694F-2EF5-4F67-A489-16B4BD3B532B}"/>
    <dgm:cxn modelId="{BD5FC20D-050F-43F1-A613-A1FD4443AAA7}" type="presOf" srcId="{1DF5D86A-81E6-4493-89E6-3CB39255F3A5}" destId="{263C758B-8631-4923-953D-EA999163423C}" srcOrd="1" destOrd="0" presId="urn:microsoft.com/office/officeart/2005/8/layout/list1"/>
    <dgm:cxn modelId="{B10AB2EE-D9CB-44B3-BC29-3FB71CAF3B3B}" type="presParOf" srcId="{9215C754-3C52-4451-98FD-7246EF9AFA01}" destId="{9CA8F575-28A0-461E-B7AA-563980C7FC2C}" srcOrd="0" destOrd="0" presId="urn:microsoft.com/office/officeart/2005/8/layout/list1"/>
    <dgm:cxn modelId="{4BA009A4-91BB-419E-8D6B-E1D4E5A58BD4}" type="presParOf" srcId="{9CA8F575-28A0-461E-B7AA-563980C7FC2C}" destId="{F7B7AB45-17E2-4A5B-86C5-AF8DE180A9C0}" srcOrd="0" destOrd="0" presId="urn:microsoft.com/office/officeart/2005/8/layout/list1"/>
    <dgm:cxn modelId="{50108985-FE02-44A4-B3B9-05F68CAF6C15}" type="presParOf" srcId="{9CA8F575-28A0-461E-B7AA-563980C7FC2C}" destId="{B0D4EAA3-ED76-47E5-A973-97434603049C}" srcOrd="1" destOrd="0" presId="urn:microsoft.com/office/officeart/2005/8/layout/list1"/>
    <dgm:cxn modelId="{EDE13D3E-1E80-4C00-B678-61FB08EA4174}" type="presParOf" srcId="{9215C754-3C52-4451-98FD-7246EF9AFA01}" destId="{5D3537A5-0947-41B5-BFA1-694761789EE0}" srcOrd="1" destOrd="0" presId="urn:microsoft.com/office/officeart/2005/8/layout/list1"/>
    <dgm:cxn modelId="{848A6AFB-5E0E-44C5-861D-D8D9EBE9E412}" type="presParOf" srcId="{9215C754-3C52-4451-98FD-7246EF9AFA01}" destId="{BBCDD847-ABCE-4086-B21F-435F96AE6F2C}" srcOrd="2" destOrd="0" presId="urn:microsoft.com/office/officeart/2005/8/layout/list1"/>
    <dgm:cxn modelId="{EE6784F7-42E7-4A59-9B58-BDEDF2CEE397}" type="presParOf" srcId="{9215C754-3C52-4451-98FD-7246EF9AFA01}" destId="{4E993D55-70A0-4844-951D-465AB7714B5F}" srcOrd="3" destOrd="0" presId="urn:microsoft.com/office/officeart/2005/8/layout/list1"/>
    <dgm:cxn modelId="{43219622-884E-400C-B54E-5759779AAD61}" type="presParOf" srcId="{9215C754-3C52-4451-98FD-7246EF9AFA01}" destId="{B5E7AEE2-E854-4A13-A51D-8E367A23600F}" srcOrd="4" destOrd="0" presId="urn:microsoft.com/office/officeart/2005/8/layout/list1"/>
    <dgm:cxn modelId="{5DBFB6D4-742B-4A9D-9680-77B96FC8ECBA}" type="presParOf" srcId="{B5E7AEE2-E854-4A13-A51D-8E367A23600F}" destId="{3862415F-65F5-4E96-9D85-5FABDB7BC3D3}" srcOrd="0" destOrd="0" presId="urn:microsoft.com/office/officeart/2005/8/layout/list1"/>
    <dgm:cxn modelId="{54518514-5F93-42EC-B234-0BBDA942A9D3}" type="presParOf" srcId="{B5E7AEE2-E854-4A13-A51D-8E367A23600F}" destId="{37877260-BA6E-460C-8B87-4B5EB9C7A602}" srcOrd="1" destOrd="0" presId="urn:microsoft.com/office/officeart/2005/8/layout/list1"/>
    <dgm:cxn modelId="{7872CB85-F90F-4DF6-BD97-F7B4EAA95BE7}" type="presParOf" srcId="{9215C754-3C52-4451-98FD-7246EF9AFA01}" destId="{12A5A973-450D-4F36-BA60-293E5EB18C2A}" srcOrd="5" destOrd="0" presId="urn:microsoft.com/office/officeart/2005/8/layout/list1"/>
    <dgm:cxn modelId="{BBED0FD5-4A1E-46CC-833B-3B1C863F8B46}" type="presParOf" srcId="{9215C754-3C52-4451-98FD-7246EF9AFA01}" destId="{C0018E7A-8F97-44F2-81C1-E1D7B7529AA4}" srcOrd="6" destOrd="0" presId="urn:microsoft.com/office/officeart/2005/8/layout/list1"/>
    <dgm:cxn modelId="{665A8E6B-4912-4414-A401-66533D60CC05}" type="presParOf" srcId="{9215C754-3C52-4451-98FD-7246EF9AFA01}" destId="{51EAB99F-AF74-4D11-B387-0A2914F4EC32}" srcOrd="7" destOrd="0" presId="urn:microsoft.com/office/officeart/2005/8/layout/list1"/>
    <dgm:cxn modelId="{B0CF1C66-EB48-4E92-AE28-67A2D8A79937}" type="presParOf" srcId="{9215C754-3C52-4451-98FD-7246EF9AFA01}" destId="{63B460B2-0DF0-4613-B3D2-6926B3CCFA64}" srcOrd="8" destOrd="0" presId="urn:microsoft.com/office/officeart/2005/8/layout/list1"/>
    <dgm:cxn modelId="{7021B8D4-EDFA-448D-839D-BC04C97475BC}" type="presParOf" srcId="{63B460B2-0DF0-4613-B3D2-6926B3CCFA64}" destId="{5996FE5B-549E-45E7-8B3E-D8249F64D369}" srcOrd="0" destOrd="0" presId="urn:microsoft.com/office/officeart/2005/8/layout/list1"/>
    <dgm:cxn modelId="{B4BC71C4-73F5-46AF-B5F1-5424B0B5A06C}" type="presParOf" srcId="{63B460B2-0DF0-4613-B3D2-6926B3CCFA64}" destId="{263C758B-8631-4923-953D-EA999163423C}" srcOrd="1" destOrd="0" presId="urn:microsoft.com/office/officeart/2005/8/layout/list1"/>
    <dgm:cxn modelId="{7F496CAD-CA0D-42A3-9995-D4900908F566}" type="presParOf" srcId="{9215C754-3C52-4451-98FD-7246EF9AFA01}" destId="{AE3DC4EB-FBA1-4B79-9788-AE0A61CC36FE}" srcOrd="9" destOrd="0" presId="urn:microsoft.com/office/officeart/2005/8/layout/list1"/>
    <dgm:cxn modelId="{D2ACAB59-8359-41F8-95D4-631237325AD4}" type="presParOf" srcId="{9215C754-3C52-4451-98FD-7246EF9AFA01}" destId="{2FE2F57F-471A-4D82-BBC6-FEEEED1F514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3C9D0-C198-4FD1-89AE-DD811826D171}">
      <dsp:nvSpPr>
        <dsp:cNvPr id="0" name=""/>
        <dsp:cNvSpPr/>
      </dsp:nvSpPr>
      <dsp:spPr>
        <a:xfrm>
          <a:off x="747786" y="2132"/>
          <a:ext cx="2997232" cy="1798339"/>
        </a:xfrm>
        <a:prstGeom prst="rect">
          <a:avLst/>
        </a:prstGeom>
        <a:solidFill>
          <a:schemeClr val="accent2">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b="1" kern="1200" dirty="0"/>
            <a:t>Bloc de compétences 1 : </a:t>
          </a:r>
        </a:p>
        <a:p>
          <a:pPr lvl="0" algn="ctr" defTabSz="977900">
            <a:lnSpc>
              <a:spcPct val="90000"/>
            </a:lnSpc>
            <a:spcBef>
              <a:spcPct val="0"/>
            </a:spcBef>
            <a:spcAft>
              <a:spcPct val="35000"/>
            </a:spcAft>
          </a:pPr>
          <a:r>
            <a:rPr lang="fr-FR" sz="2200" b="1" kern="1200" dirty="0"/>
            <a:t>Développer la relation client et assurer la vente conseil</a:t>
          </a:r>
          <a:endParaRPr lang="fr-FR" sz="2200" kern="1200" dirty="0"/>
        </a:p>
      </dsp:txBody>
      <dsp:txXfrm>
        <a:off x="747786" y="2132"/>
        <a:ext cx="2997232" cy="1798339"/>
      </dsp:txXfrm>
    </dsp:sp>
    <dsp:sp modelId="{C10AE93A-3CEC-4122-A22F-990F95A1D2F4}">
      <dsp:nvSpPr>
        <dsp:cNvPr id="0" name=""/>
        <dsp:cNvSpPr/>
      </dsp:nvSpPr>
      <dsp:spPr>
        <a:xfrm>
          <a:off x="4044742" y="2132"/>
          <a:ext cx="2997232" cy="1798339"/>
        </a:xfrm>
        <a:prstGeom prst="rect">
          <a:avLst/>
        </a:prstGeom>
        <a:solidFill>
          <a:srgbClr val="00B0F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b="1" kern="1200" dirty="0"/>
            <a:t>Bloc de compétences 2 : </a:t>
          </a:r>
          <a:endParaRPr lang="fr-FR" sz="2200" kern="1200" dirty="0"/>
        </a:p>
        <a:p>
          <a:pPr lvl="0" algn="ctr" defTabSz="977900">
            <a:lnSpc>
              <a:spcPct val="90000"/>
            </a:lnSpc>
            <a:spcBef>
              <a:spcPct val="0"/>
            </a:spcBef>
            <a:spcAft>
              <a:spcPct val="35000"/>
            </a:spcAft>
          </a:pPr>
          <a:r>
            <a:rPr lang="fr-FR" sz="2200" b="1" kern="1200" dirty="0"/>
            <a:t>Animer et dynamiser l’offre commerciale</a:t>
          </a:r>
          <a:endParaRPr lang="fr-FR" sz="2200" kern="1200" dirty="0"/>
        </a:p>
      </dsp:txBody>
      <dsp:txXfrm>
        <a:off x="4044742" y="2132"/>
        <a:ext cx="2997232" cy="1798339"/>
      </dsp:txXfrm>
    </dsp:sp>
    <dsp:sp modelId="{373ACF09-8B18-4DBC-A575-85359C7C3D2C}">
      <dsp:nvSpPr>
        <dsp:cNvPr id="0" name=""/>
        <dsp:cNvSpPr/>
      </dsp:nvSpPr>
      <dsp:spPr>
        <a:xfrm>
          <a:off x="747786" y="2100195"/>
          <a:ext cx="2997232" cy="1798339"/>
        </a:xfrm>
        <a:prstGeom prst="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b="1" kern="1200" dirty="0"/>
            <a:t>Bloc de compétences 3 : </a:t>
          </a:r>
          <a:endParaRPr lang="fr-FR" sz="2200" kern="1200" dirty="0"/>
        </a:p>
        <a:p>
          <a:pPr lvl="0" algn="ctr" defTabSz="977900">
            <a:lnSpc>
              <a:spcPct val="90000"/>
            </a:lnSpc>
            <a:spcBef>
              <a:spcPct val="0"/>
            </a:spcBef>
            <a:spcAft>
              <a:spcPct val="35000"/>
            </a:spcAft>
          </a:pPr>
          <a:r>
            <a:rPr lang="fr-FR" sz="2200" b="1" kern="1200" dirty="0"/>
            <a:t>Assurer la gestion opérationnelle</a:t>
          </a:r>
          <a:endParaRPr lang="fr-FR" sz="2200" kern="1200" dirty="0"/>
        </a:p>
      </dsp:txBody>
      <dsp:txXfrm>
        <a:off x="747786" y="2100195"/>
        <a:ext cx="2997232" cy="1798339"/>
      </dsp:txXfrm>
    </dsp:sp>
    <dsp:sp modelId="{98526FAB-B89A-4EF7-843E-1EFECD372F39}">
      <dsp:nvSpPr>
        <dsp:cNvPr id="0" name=""/>
        <dsp:cNvSpPr/>
      </dsp:nvSpPr>
      <dsp:spPr>
        <a:xfrm>
          <a:off x="4044742" y="2100195"/>
          <a:ext cx="2997232" cy="1798339"/>
        </a:xfrm>
        <a:prstGeom prst="rect">
          <a:avLst/>
        </a:prstGeom>
        <a:solidFill>
          <a:srgbClr val="7030A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b="1" kern="1200" dirty="0"/>
            <a:t>Bloc de compétences 4 : </a:t>
          </a:r>
          <a:endParaRPr lang="fr-FR" sz="2200" kern="1200" dirty="0"/>
        </a:p>
        <a:p>
          <a:pPr lvl="0" algn="ctr" defTabSz="977900">
            <a:lnSpc>
              <a:spcPct val="90000"/>
            </a:lnSpc>
            <a:spcBef>
              <a:spcPct val="0"/>
            </a:spcBef>
            <a:spcAft>
              <a:spcPct val="35000"/>
            </a:spcAft>
          </a:pPr>
          <a:r>
            <a:rPr lang="fr-FR" sz="2200" b="1" kern="1200" dirty="0"/>
            <a:t>Manager l’équipe commerciale</a:t>
          </a:r>
          <a:endParaRPr lang="fr-FR" sz="2200" kern="1200" dirty="0"/>
        </a:p>
      </dsp:txBody>
      <dsp:txXfrm>
        <a:off x="4044742" y="2100195"/>
        <a:ext cx="2997232" cy="17983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DD847-ABCE-4086-B21F-435F96AE6F2C}">
      <dsp:nvSpPr>
        <dsp:cNvPr id="0" name=""/>
        <dsp:cNvSpPr/>
      </dsp:nvSpPr>
      <dsp:spPr>
        <a:xfrm>
          <a:off x="0" y="1087719"/>
          <a:ext cx="10794357"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D4EAA3-ED76-47E5-A973-97434603049C}">
      <dsp:nvSpPr>
        <dsp:cNvPr id="0" name=""/>
        <dsp:cNvSpPr/>
      </dsp:nvSpPr>
      <dsp:spPr>
        <a:xfrm>
          <a:off x="513891" y="674439"/>
          <a:ext cx="10277819" cy="826560"/>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601" tIns="0" rIns="285601" bIns="0" numCol="1" spcCol="1270" anchor="ctr" anchorCtr="0">
          <a:noAutofit/>
        </a:bodyPr>
        <a:lstStyle/>
        <a:p>
          <a:pPr lvl="0" algn="l" defTabSz="1244600">
            <a:lnSpc>
              <a:spcPct val="90000"/>
            </a:lnSpc>
            <a:spcBef>
              <a:spcPct val="0"/>
            </a:spcBef>
            <a:spcAft>
              <a:spcPct val="35000"/>
            </a:spcAft>
          </a:pPr>
          <a:r>
            <a:rPr lang="fr-FR" sz="2800" b="1" kern="1200" dirty="0">
              <a:solidFill>
                <a:schemeClr val="tx1"/>
              </a:solidFill>
            </a:rPr>
            <a:t>Bloc facultatif : Langue vivante 2 UF1</a:t>
          </a:r>
          <a:endParaRPr lang="fr-FR" sz="2800" kern="1200" dirty="0">
            <a:solidFill>
              <a:schemeClr val="tx1"/>
            </a:solidFill>
          </a:endParaRPr>
        </a:p>
      </dsp:txBody>
      <dsp:txXfrm>
        <a:off x="554240" y="714788"/>
        <a:ext cx="10197121" cy="745862"/>
      </dsp:txXfrm>
    </dsp:sp>
    <dsp:sp modelId="{C0018E7A-8F97-44F2-81C1-E1D7B7529AA4}">
      <dsp:nvSpPr>
        <dsp:cNvPr id="0" name=""/>
        <dsp:cNvSpPr/>
      </dsp:nvSpPr>
      <dsp:spPr>
        <a:xfrm>
          <a:off x="0" y="2357800"/>
          <a:ext cx="10794357"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877260-BA6E-460C-8B87-4B5EB9C7A602}">
      <dsp:nvSpPr>
        <dsp:cNvPr id="0" name=""/>
        <dsp:cNvSpPr/>
      </dsp:nvSpPr>
      <dsp:spPr>
        <a:xfrm>
          <a:off x="513891" y="1944519"/>
          <a:ext cx="10277819" cy="826560"/>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601" tIns="0" rIns="285601" bIns="0" numCol="1" spcCol="1270" anchor="ctr" anchorCtr="0">
          <a:noAutofit/>
        </a:bodyPr>
        <a:lstStyle/>
        <a:p>
          <a:pPr lvl="0" algn="l" defTabSz="1244600">
            <a:lnSpc>
              <a:spcPct val="90000"/>
            </a:lnSpc>
            <a:spcBef>
              <a:spcPct val="0"/>
            </a:spcBef>
            <a:spcAft>
              <a:spcPct val="35000"/>
            </a:spcAft>
          </a:pPr>
          <a:r>
            <a:rPr lang="fr-FR" sz="2800" b="1" kern="1200" dirty="0"/>
            <a:t>Bloc facultatif : Parcours de professionnalisation à l’étranger UF2</a:t>
          </a:r>
          <a:endParaRPr lang="fr-FR" sz="2800" kern="1200" dirty="0"/>
        </a:p>
      </dsp:txBody>
      <dsp:txXfrm>
        <a:off x="554240" y="1984868"/>
        <a:ext cx="10197121" cy="745862"/>
      </dsp:txXfrm>
    </dsp:sp>
    <dsp:sp modelId="{2FE2F57F-471A-4D82-BBC6-FEEEED1F5147}">
      <dsp:nvSpPr>
        <dsp:cNvPr id="0" name=""/>
        <dsp:cNvSpPr/>
      </dsp:nvSpPr>
      <dsp:spPr>
        <a:xfrm>
          <a:off x="0" y="3627880"/>
          <a:ext cx="10794357" cy="70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3C758B-8631-4923-953D-EA999163423C}">
      <dsp:nvSpPr>
        <dsp:cNvPr id="0" name=""/>
        <dsp:cNvSpPr/>
      </dsp:nvSpPr>
      <dsp:spPr>
        <a:xfrm>
          <a:off x="513891" y="3214600"/>
          <a:ext cx="10277819" cy="826560"/>
        </a:xfrm>
        <a:prstGeom prst="roundRect">
          <a:avLst/>
        </a:prstGeom>
        <a:solidFill>
          <a:srgbClr val="00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601" tIns="0" rIns="285601" bIns="0" numCol="1" spcCol="1270" anchor="ctr" anchorCtr="0">
          <a:noAutofit/>
        </a:bodyPr>
        <a:lstStyle/>
        <a:p>
          <a:pPr lvl="0" algn="l" defTabSz="1244600">
            <a:lnSpc>
              <a:spcPct val="90000"/>
            </a:lnSpc>
            <a:spcBef>
              <a:spcPct val="0"/>
            </a:spcBef>
            <a:spcAft>
              <a:spcPct val="35000"/>
            </a:spcAft>
          </a:pPr>
          <a:r>
            <a:rPr lang="fr-FR" sz="2800" b="1" kern="1200" dirty="0"/>
            <a:t>Bloc facultatif : Entrepreneuriat UF3</a:t>
          </a:r>
          <a:endParaRPr lang="fr-FR" sz="2800" kern="1200" dirty="0"/>
        </a:p>
      </dsp:txBody>
      <dsp:txXfrm>
        <a:off x="554240" y="3254949"/>
        <a:ext cx="10197121" cy="74586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0A264-4937-4AB7-8FBE-246509F588B9}" type="datetimeFigureOut">
              <a:rPr lang="fr-FR" smtClean="0"/>
              <a:t>10/11/2018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136B1-C902-4F96-A6E2-BDEE73B0A522}" type="slidenum">
              <a:rPr lang="fr-FR" smtClean="0"/>
              <a:t>‹N°›</a:t>
            </a:fld>
            <a:endParaRPr lang="fr-FR"/>
          </a:p>
        </p:txBody>
      </p:sp>
    </p:spTree>
    <p:extLst>
      <p:ext uri="{BB962C8B-B14F-4D97-AF65-F5344CB8AC3E}">
        <p14:creationId xmlns:p14="http://schemas.microsoft.com/office/powerpoint/2010/main" val="376035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Le titulaire du brevet de technicien supérieur Management commercial opérationnel (MCO) a pour perspective de prendre la responsabilité opérationnelle de tout ou partie d’une unité commerciale, physique ou virtuelle.</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Une unité commerciale est un lieu physique et/ou virtuel permettant à un client potentiel d’accéder à une offre de produits ou de services.</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Le titulaire du BTS MCO prend en charge la relation client dans sa globalité ainsi que l’animation et la dynamisation de l’offre. Il assure également la gestion opérationnelle de l’unité commerciale ainsi que le management de son équipe commerciale. Cette polyvalence fonctionnelle s’inscrit dans un contexte d’activités commerciales digitalisées visant à mettre en œuvre la politique commerciale du réseau et/ou de l’unité commerciale.</a:t>
            </a:r>
          </a:p>
          <a:p>
            <a:pPr algn="just"/>
            <a:r>
              <a:rPr lang="fr-FR" sz="1200" kern="1200" dirty="0">
                <a:solidFill>
                  <a:schemeClr val="tx1"/>
                </a:solidFill>
                <a:effectLst/>
                <a:latin typeface="+mn-lt"/>
                <a:ea typeface="+mn-ea"/>
                <a:cs typeface="+mn-cs"/>
              </a:rPr>
              <a:t>Blocs 3  et 4 </a:t>
            </a:r>
            <a:r>
              <a:rPr lang="fr-FR" dirty="0"/>
              <a:t>les éléments de conceptualisation et de contextualisation disparaissent comme par exemple les trois premiers chapitres de MGUC l'organisation, l'individu dans l'organisation et le management qui faisaient en partie redondance avec le cours de management des entreprises</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2</a:t>
            </a:fld>
            <a:endParaRPr lang="fr-FR"/>
          </a:p>
        </p:txBody>
      </p:sp>
    </p:spTree>
    <p:extLst>
      <p:ext uri="{BB962C8B-B14F-4D97-AF65-F5344CB8AC3E}">
        <p14:creationId xmlns:p14="http://schemas.microsoft.com/office/powerpoint/2010/main" val="88815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à la certification : elle est sous forme d’une épreuve ponctuelle de 20 minutes et requiert la présence d’un professeur ayant pour l’UF2 une expérience à l’étranger, il faut 8 semaines consécutives à l’étranger pour l’étudiant (ce qui cadre avec les exigences de bourses </a:t>
            </a:r>
            <a:r>
              <a:rPr lang="fr-FR" dirty="0" err="1"/>
              <a:t>erasmus</a:t>
            </a:r>
            <a:r>
              <a:rPr lang="fr-FR" dirty="0"/>
              <a:t>+)</a:t>
            </a:r>
          </a:p>
          <a:p>
            <a:r>
              <a:rPr lang="fr-FR" dirty="0"/>
              <a:t>Pour l’épreuve facultative en langue, il s’agit d’une deuxième langue obligatoirement</a:t>
            </a:r>
          </a:p>
          <a:p>
            <a:r>
              <a:rPr lang="fr-FR" dirty="0"/>
              <a:t>Attention concernant la faisabilité au regard des contraintes de DGH et les foires d’empoigne sur le TRMD qui en découlent.</a:t>
            </a:r>
          </a:p>
          <a:p>
            <a:r>
              <a:rPr lang="fr-FR" dirty="0"/>
              <a:t>Rien n’est précisé sur la possibilité de prendre plusieurs options facultative (ou aucune)</a:t>
            </a:r>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3</a:t>
            </a:fld>
            <a:endParaRPr lang="fr-FR"/>
          </a:p>
        </p:txBody>
      </p:sp>
    </p:spTree>
    <p:extLst>
      <p:ext uri="{BB962C8B-B14F-4D97-AF65-F5344CB8AC3E}">
        <p14:creationId xmlns:p14="http://schemas.microsoft.com/office/powerpoint/2010/main" val="223366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La digitalisation de l’unité commerciale physique conduit à repenser l’organisation, l’assortiment effectif (vs. la disponibilité en ligne), l’agencement (avec notamment des zones de stockage, des espaces dédiés au </a:t>
            </a:r>
            <a:r>
              <a:rPr lang="fr-FR" sz="1200" i="1" kern="1200" dirty="0">
                <a:solidFill>
                  <a:schemeClr val="tx1"/>
                </a:solidFill>
                <a:effectLst/>
                <a:latin typeface="+mn-lt"/>
                <a:ea typeface="+mn-ea"/>
                <a:cs typeface="+mn-cs"/>
              </a:rPr>
              <a:t>click and </a:t>
            </a:r>
            <a:r>
              <a:rPr lang="fr-FR" sz="1200" i="1" kern="1200" dirty="0" err="1">
                <a:solidFill>
                  <a:schemeClr val="tx1"/>
                </a:solidFill>
                <a:effectLst/>
                <a:latin typeface="+mn-lt"/>
                <a:ea typeface="+mn-ea"/>
                <a:cs typeface="+mn-cs"/>
              </a:rPr>
              <a:t>collect</a:t>
            </a:r>
            <a:r>
              <a:rPr lang="fr-FR" sz="1200" i="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l’intégration d’outils digitaux), à réorganiser les rôles et les missions des personnels et à faire évoluer les pratiques managériales.</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Dans ce contexte les applications numériques utilisées au sein des points de vente par les clients et/ou l’équipe commerciale, contribuent à améliorer les performances, à enrichir l’offre, à générer du trafic et à optimiser l’expérience client.</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La digitalisation se traduit également par le développement de canaux de vente complémentaires permettant de faciliter, d’accompagner les parcours d’achat diversifiés des clients et d’enrichir leur expérience. Elle implique notamment l’utilisation d’outils de communication ciblant directement le client et des démarches commerciales exploitant les réseaux sociaux.</a:t>
            </a:r>
          </a:p>
          <a:p>
            <a:pPr algn="just"/>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4</a:t>
            </a:fld>
            <a:endParaRPr lang="fr-FR"/>
          </a:p>
        </p:txBody>
      </p:sp>
    </p:spTree>
    <p:extLst>
      <p:ext uri="{BB962C8B-B14F-4D97-AF65-F5344CB8AC3E}">
        <p14:creationId xmlns:p14="http://schemas.microsoft.com/office/powerpoint/2010/main" val="232324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a:t>
            </a:r>
            <a:r>
              <a:rPr lang="fr-FR" dirty="0" err="1"/>
              <a:t>consommaction</a:t>
            </a:r>
            <a:r>
              <a:rPr lang="fr-FR" dirty="0"/>
              <a:t> et la notion de valeur client (calcul de la Customer Life Time Value) </a:t>
            </a:r>
          </a:p>
          <a:p>
            <a:r>
              <a:rPr lang="fr-FR" dirty="0"/>
              <a:t>ne datent pas d’hier, on en parlait déjà en ACO en 1998 !!!, le terme est simplement devenu courant récemment</a:t>
            </a:r>
          </a:p>
          <a:p>
            <a:r>
              <a:rPr lang="fr-FR" dirty="0"/>
              <a:t>** les spécificités locales sont rarement prises en compte dans les grandes chaines de distribution ! Où la centralisation </a:t>
            </a:r>
            <a:r>
              <a:rPr lang="fr-FR"/>
              <a:t>est omniprésente</a:t>
            </a:r>
            <a:endParaRPr lang="fr-FR" dirty="0"/>
          </a:p>
          <a:p>
            <a:r>
              <a:rPr lang="fr-FR" dirty="0"/>
              <a:t>Ancien référentiel :</a:t>
            </a:r>
          </a:p>
          <a:p>
            <a:r>
              <a:rPr lang="fr-FR" sz="1200" b="0" i="0" u="none" strike="noStrike" kern="1200" baseline="0" dirty="0">
                <a:solidFill>
                  <a:schemeClr val="tx1"/>
                </a:solidFill>
                <a:latin typeface="+mn-lt"/>
                <a:ea typeface="+mn-ea"/>
                <a:cs typeface="+mn-cs"/>
              </a:rPr>
              <a:t>la vente à distance et les unités</a:t>
            </a:r>
          </a:p>
          <a:p>
            <a:r>
              <a:rPr lang="fr-FR" sz="1200" b="0" i="0" u="none" strike="noStrike" kern="1200" baseline="0" dirty="0">
                <a:solidFill>
                  <a:schemeClr val="tx1"/>
                </a:solidFill>
                <a:latin typeface="+mn-lt"/>
                <a:ea typeface="+mn-ea"/>
                <a:cs typeface="+mn-cs"/>
              </a:rPr>
              <a:t>commerciales « virtuelles »</a:t>
            </a:r>
          </a:p>
          <a:p>
            <a:r>
              <a:rPr lang="fr-FR" sz="1200" b="0" i="0" u="none" strike="noStrike" kern="1200" baseline="0" dirty="0">
                <a:solidFill>
                  <a:schemeClr val="tx1"/>
                </a:solidFill>
                <a:latin typeface="+mn-lt"/>
                <a:ea typeface="+mn-ea"/>
                <a:cs typeface="+mn-cs"/>
              </a:rPr>
              <a:t>Définir la vente à distance.</a:t>
            </a:r>
          </a:p>
          <a:p>
            <a:r>
              <a:rPr lang="fr-FR" sz="1200" b="0" i="0" u="none" strike="noStrike" kern="1200" baseline="0" dirty="0">
                <a:solidFill>
                  <a:schemeClr val="tx1"/>
                </a:solidFill>
                <a:latin typeface="+mn-lt"/>
                <a:ea typeface="+mn-ea"/>
                <a:cs typeface="+mn-cs"/>
              </a:rPr>
              <a:t>Indiquer les principales caractéristiques de la vente à distance.</a:t>
            </a:r>
          </a:p>
          <a:p>
            <a:r>
              <a:rPr lang="fr-FR" sz="1200" b="0" i="0" u="none" strike="noStrike" kern="1200" baseline="0" dirty="0">
                <a:solidFill>
                  <a:schemeClr val="tx1"/>
                </a:solidFill>
                <a:latin typeface="+mn-lt"/>
                <a:ea typeface="+mn-ea"/>
                <a:cs typeface="+mn-cs"/>
              </a:rPr>
              <a:t>Préciser les supports et les médias utilisés.</a:t>
            </a:r>
          </a:p>
          <a:p>
            <a:r>
              <a:rPr lang="fr-FR" sz="1200" b="0" i="0" u="none" strike="noStrike" kern="1200" baseline="0" dirty="0">
                <a:solidFill>
                  <a:schemeClr val="tx1"/>
                </a:solidFill>
                <a:latin typeface="+mn-lt"/>
                <a:ea typeface="+mn-ea"/>
                <a:cs typeface="+mn-cs"/>
              </a:rPr>
              <a:t>Indiquer les contraintes légales.</a:t>
            </a:r>
          </a:p>
          <a:p>
            <a:r>
              <a:rPr lang="fr-FR" sz="1200" b="0" i="0" u="none" strike="noStrike" kern="1200" baseline="0" dirty="0">
                <a:solidFill>
                  <a:schemeClr val="tx1"/>
                </a:solidFill>
                <a:latin typeface="+mn-lt"/>
                <a:ea typeface="+mn-ea"/>
                <a:cs typeface="+mn-cs"/>
              </a:rPr>
              <a:t>Caractériser les unités commerciales « virtuelles ».</a:t>
            </a:r>
          </a:p>
          <a:p>
            <a:r>
              <a:rPr lang="fr-FR" sz="1200" b="0" i="0" u="none" strike="noStrike" kern="1200" baseline="0" dirty="0">
                <a:solidFill>
                  <a:schemeClr val="tx1"/>
                </a:solidFill>
                <a:latin typeface="+mn-lt"/>
                <a:ea typeface="+mn-ea"/>
                <a:cs typeface="+mn-cs"/>
              </a:rPr>
              <a:t>Montrer les évolutions et souligner la complémentarité</a:t>
            </a:r>
          </a:p>
          <a:p>
            <a:r>
              <a:rPr lang="fr-FR" sz="1200" b="0" i="0" u="none" strike="noStrike" kern="1200" baseline="0" dirty="0">
                <a:solidFill>
                  <a:schemeClr val="tx1"/>
                </a:solidFill>
                <a:latin typeface="+mn-lt"/>
                <a:ea typeface="+mn-ea"/>
                <a:cs typeface="+mn-cs"/>
              </a:rPr>
              <a:t>« physique – virtuel ».</a:t>
            </a:r>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5</a:t>
            </a:fld>
            <a:endParaRPr lang="fr-FR"/>
          </a:p>
        </p:txBody>
      </p:sp>
    </p:spTree>
    <p:extLst>
      <p:ext uri="{BB962C8B-B14F-4D97-AF65-F5344CB8AC3E}">
        <p14:creationId xmlns:p14="http://schemas.microsoft.com/office/powerpoint/2010/main" val="231812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8</a:t>
            </a:fld>
            <a:endParaRPr lang="fr-FR"/>
          </a:p>
        </p:txBody>
      </p:sp>
    </p:spTree>
    <p:extLst>
      <p:ext uri="{BB962C8B-B14F-4D97-AF65-F5344CB8AC3E}">
        <p14:creationId xmlns:p14="http://schemas.microsoft.com/office/powerpoint/2010/main" val="204465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D2AA08-2759-4C7E-B155-901FE33AE44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C5312B98-631D-410E-B66C-8DDD023ACB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92C741FB-2E05-449A-9799-41A1FF5F23E9}"/>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50DFF6BD-54E4-4A7E-A9CF-64BB21899D0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7B49E3B-D759-44CC-99C6-68AE84C2497E}"/>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566871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9FA8298-C93F-4A2A-B4BF-019FD0E18BF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66C0A854-256D-45DA-BF50-FCF6CB30C3A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2E88F70-BFC0-4965-BBE0-B68771BD881E}"/>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CF8307DD-9013-4C50-82DE-0071DCC26C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9DDAB0BD-78D3-4686-8AF0-BB33CA134E4F}"/>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6338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0D972D19-3437-4E8B-8C0F-AD41951363A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3D61E2AC-2E98-47A9-9E2B-5D5BD673818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A9AB365-88A7-4EA7-B559-82B4308C808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D441BB3E-433E-4DC0-919D-0558703352B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2D82C54-54AF-4839-B783-E462CB4204B6}"/>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300291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2AF79E9-0254-4910-B678-F9AD63BFA69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C86D2241-38DB-40FA-8FDC-295392ABD52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52979B3-B1BE-4690-998D-AA8C52C14B1B}"/>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33F9445A-4F0E-4894-9283-6EF7071290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B6B14FD-13A2-437C-BEF0-8189E93A90D2}"/>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118997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A902BB3-DB19-435B-8E2D-BC7AADCF8B8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16BFCC32-EE2C-4AF3-BC7A-E2EB5B8FA0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684A9938-DFFB-4C7F-99D3-EDBA6B0EB037}"/>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ADE21971-434D-4595-8952-94F01FDB40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0B6DC7F-46F0-4246-99B2-F3346C99F881}"/>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4973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7C24A68-E790-48F8-9380-F2385B83E4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ED5DA351-59DD-4948-BF74-2EA1B70BCCE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7ABB9164-2F16-41FB-9447-28141812DB65}"/>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BE185116-7F6E-4C42-9192-3580C829320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410743E6-E5F6-4CA4-B678-67D7246F431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B5F9A52-DD83-4683-B049-37E1847E9ED4}"/>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75804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46C2BA-BFBD-4C06-86FE-58684A70D20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10A4596D-83C8-47E1-AC30-D5B4F522E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719231D2-AF5F-4433-BC83-108DCF0B2B2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322552C2-5E0A-40C2-8C7C-D7CD28A159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9F382EA4-CE76-40F0-9C82-FBAB762D51AD}"/>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EF974DF-0E86-4509-8012-C8260DC7300E}"/>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8" name="Espace réservé du pied de page 7">
            <a:extLst>
              <a:ext uri="{FF2B5EF4-FFF2-40B4-BE49-F238E27FC236}">
                <a16:creationId xmlns:a16="http://schemas.microsoft.com/office/drawing/2014/main" xmlns="" id="{6FE71CC8-68A9-457E-8CBC-AC20AAA11E7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99EE7391-3D06-47BE-A6DA-0576251A522D}"/>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01313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8FAC814-DDD9-40BA-89C6-7D855BDD4FD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4A39E7FA-D856-442F-A839-62FE57C6090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4" name="Espace réservé du pied de page 3">
            <a:extLst>
              <a:ext uri="{FF2B5EF4-FFF2-40B4-BE49-F238E27FC236}">
                <a16:creationId xmlns:a16="http://schemas.microsoft.com/office/drawing/2014/main" xmlns="" id="{1EA50AA5-CECB-4B0E-92C4-6C775EFC6FB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03CC1558-9AE6-4875-9119-3A9F06837708}"/>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708606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9AFDA4A4-E30E-4BD6-BDE9-E359B8E313D6}"/>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3" name="Espace réservé du pied de page 2">
            <a:extLst>
              <a:ext uri="{FF2B5EF4-FFF2-40B4-BE49-F238E27FC236}">
                <a16:creationId xmlns:a16="http://schemas.microsoft.com/office/drawing/2014/main" xmlns="" id="{F0B08EE5-B3E9-4364-B145-87A08EFC3B7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1489D2C0-640B-476A-A746-C46C1B7D1DB8}"/>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1346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98FF93D-87C4-4961-8D16-D538FC088A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CB6C620A-6199-425A-B922-28B1B2AE66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89EFA2A4-DCB0-49CE-9DE0-CECFC8563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891846AE-8F33-4109-B02D-8FFDAB58ACE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C404959F-83BC-42F1-84F8-9387EE7A68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44486CDD-1BE5-4150-8CC7-08CA8648066B}"/>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323851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9872BDC-6F61-4D81-A93D-5D3BCD2F67B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85F3D7CD-9639-4DDA-9517-1B152813FF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3D72FDF3-EBE3-4347-B9BC-57FCF05E5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B192CEB1-5A5B-4151-A75B-8E0DB12F89C0}"/>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E2B21D68-89B3-4FA4-AB3F-E49CCEF4DB3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AB959EA-9C2D-4BBB-A443-B5139FC9B4B3}"/>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785333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904CC2B3-305D-4727-A20D-C45BCA4D4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632F4EF2-D304-4336-A94B-20A018097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9B5F0C9D-6758-4DB1-BF5E-1039480F9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2D8E7BAB-5CF0-4E6F-BC33-66C7834BC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34F96BD3-91AE-46DD-AD22-95DD318BDD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1A886-D885-469D-8D26-D4AC2BDDB01B}" type="slidenum">
              <a:rPr lang="fr-FR" smtClean="0"/>
              <a:t>‹N°›</a:t>
            </a:fld>
            <a:endParaRPr lang="fr-FR"/>
          </a:p>
        </p:txBody>
      </p:sp>
    </p:spTree>
    <p:extLst>
      <p:ext uri="{BB962C8B-B14F-4D97-AF65-F5344CB8AC3E}">
        <p14:creationId xmlns:p14="http://schemas.microsoft.com/office/powerpoint/2010/main" val="9320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comparaison-MUC-MCO.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legifrance.gouv.fr/affichTexte.do?cidTexte=JORFTEXT000037562608&amp;dateTexte=&amp;categorieLien=i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559AE206-7EBA-4D33-8BC9-9D8158553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xmlns="" id="{449580B4-2A14-417D-9C9D-253D90487556}"/>
              </a:ext>
            </a:extLst>
          </p:cNvPr>
          <p:cNvSpPr>
            <a:spLocks noGrp="1"/>
          </p:cNvSpPr>
          <p:nvPr>
            <p:ph type="ctrTitle"/>
          </p:nvPr>
        </p:nvSpPr>
        <p:spPr>
          <a:xfrm>
            <a:off x="838199" y="4525347"/>
            <a:ext cx="6801321" cy="1737360"/>
          </a:xfrm>
        </p:spPr>
        <p:txBody>
          <a:bodyPr anchor="ctr">
            <a:normAutofit/>
          </a:bodyPr>
          <a:lstStyle/>
          <a:p>
            <a:pPr algn="r"/>
            <a:r>
              <a:rPr lang="fr-FR" sz="4700"/>
              <a:t>Management Commercial Opérationnel</a:t>
            </a:r>
          </a:p>
        </p:txBody>
      </p:sp>
      <p:sp>
        <p:nvSpPr>
          <p:cNvPr id="3" name="Sous-titre 2">
            <a:extLst>
              <a:ext uri="{FF2B5EF4-FFF2-40B4-BE49-F238E27FC236}">
                <a16:creationId xmlns:a16="http://schemas.microsoft.com/office/drawing/2014/main" xmlns="" id="{6E88A0F5-6B4E-42A2-AF3C-F7056914DDD0}"/>
              </a:ext>
            </a:extLst>
          </p:cNvPr>
          <p:cNvSpPr>
            <a:spLocks noGrp="1"/>
          </p:cNvSpPr>
          <p:nvPr>
            <p:ph type="subTitle" idx="1"/>
          </p:nvPr>
        </p:nvSpPr>
        <p:spPr>
          <a:xfrm>
            <a:off x="7961258" y="4525347"/>
            <a:ext cx="3258675" cy="1737360"/>
          </a:xfrm>
        </p:spPr>
        <p:txBody>
          <a:bodyPr anchor="ctr">
            <a:normAutofit fontScale="92500" lnSpcReduction="10000"/>
          </a:bodyPr>
          <a:lstStyle/>
          <a:p>
            <a:pPr marL="457200" indent="-457200" algn="l">
              <a:buFont typeface="+mj-lt"/>
              <a:buAutoNum type="arabicPeriod"/>
            </a:pPr>
            <a:r>
              <a:rPr lang="fr-FR" sz="2000" dirty="0"/>
              <a:t>Blocs de compétences</a:t>
            </a:r>
          </a:p>
          <a:p>
            <a:pPr marL="457200" indent="-457200" algn="l">
              <a:buFont typeface="+mj-lt"/>
              <a:buAutoNum type="arabicPeriod"/>
            </a:pPr>
            <a:r>
              <a:rPr lang="fr-FR" sz="2000" dirty="0"/>
              <a:t>Période en milieu professionnel</a:t>
            </a:r>
          </a:p>
          <a:p>
            <a:pPr marL="457200" indent="-457200" algn="l">
              <a:buFont typeface="+mj-lt"/>
              <a:buAutoNum type="arabicPeriod"/>
            </a:pPr>
            <a:r>
              <a:rPr lang="fr-FR" sz="2000" dirty="0"/>
              <a:t>Référentiel de certification</a:t>
            </a:r>
          </a:p>
          <a:p>
            <a:pPr marL="457200" indent="-457200" algn="l">
              <a:buFont typeface="+mj-lt"/>
              <a:buAutoNum type="arabicPeriod"/>
            </a:pPr>
            <a:r>
              <a:rPr lang="fr-FR" sz="2000" dirty="0"/>
              <a:t>Les services</a:t>
            </a:r>
          </a:p>
        </p:txBody>
      </p:sp>
      <p:sp>
        <p:nvSpPr>
          <p:cNvPr id="10" name="Oval 9">
            <a:extLst>
              <a:ext uri="{FF2B5EF4-FFF2-40B4-BE49-F238E27FC236}">
                <a16:creationId xmlns:a16="http://schemas.microsoft.com/office/drawing/2014/main" xmlns="" id="{6437D937-A7F1-4011-92B4-328E5BE1B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xmlns="" id="{B672F332-AF08-46C6-94F0-77684310D7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34244EF8-D73A-40E1-BE73-D46E6B4B04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AB84D7E8-4ECB-42D7-ADBF-01689B0F24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xmlns="" id="{9E8E38ED-369A-44C2-B635-0BED0E48A6E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021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AA24ACE-4E1C-4FA4-8B51-C72DC12AE5F4}"/>
              </a:ext>
            </a:extLst>
          </p:cNvPr>
          <p:cNvSpPr>
            <a:spLocks noGrp="1"/>
          </p:cNvSpPr>
          <p:nvPr>
            <p:ph type="title"/>
          </p:nvPr>
        </p:nvSpPr>
        <p:spPr/>
        <p:txBody>
          <a:bodyPr>
            <a:normAutofit/>
            <a:scene3d>
              <a:camera prst="orthographicFront"/>
              <a:lightRig rig="threePt" dir="t"/>
            </a:scene3d>
            <a:sp3d>
              <a:bevelB w="38100" h="38100"/>
            </a:sp3d>
          </a:bodyPr>
          <a:lstStyle/>
          <a:p>
            <a:pPr algn="ctr"/>
            <a:r>
              <a:rPr lang="fr-FR" sz="4800" b="1" dirty="0">
                <a:gradFill>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4 Blocs de compétences</a:t>
            </a:r>
          </a:p>
        </p:txBody>
      </p:sp>
      <p:graphicFrame>
        <p:nvGraphicFramePr>
          <p:cNvPr id="4" name="Espace réservé du contenu 3">
            <a:extLst>
              <a:ext uri="{FF2B5EF4-FFF2-40B4-BE49-F238E27FC236}">
                <a16:creationId xmlns:a16="http://schemas.microsoft.com/office/drawing/2014/main" xmlns="" id="{891AFA29-AE4D-4B77-8F69-3A1920FF87A4}"/>
              </a:ext>
            </a:extLst>
          </p:cNvPr>
          <p:cNvGraphicFramePr>
            <a:graphicFrameLocks noGrp="1"/>
          </p:cNvGraphicFramePr>
          <p:nvPr>
            <p:ph idx="1"/>
            <p:extLst>
              <p:ext uri="{D42A27DB-BD31-4B8C-83A1-F6EECF244321}">
                <p14:modId xmlns:p14="http://schemas.microsoft.com/office/powerpoint/2010/main" val="4142848397"/>
              </p:ext>
            </p:extLst>
          </p:nvPr>
        </p:nvGraphicFramePr>
        <p:xfrm>
          <a:off x="2083443" y="1794077"/>
          <a:ext cx="7789762" cy="3900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Ellipse 4">
            <a:extLst>
              <a:ext uri="{FF2B5EF4-FFF2-40B4-BE49-F238E27FC236}">
                <a16:creationId xmlns:a16="http://schemas.microsoft.com/office/drawing/2014/main" xmlns="" id="{57A6F17A-911B-4190-B4EC-FF1356ED0F90}"/>
              </a:ext>
            </a:extLst>
          </p:cNvPr>
          <p:cNvSpPr/>
          <p:nvPr/>
        </p:nvSpPr>
        <p:spPr>
          <a:xfrm>
            <a:off x="138895" y="1435261"/>
            <a:ext cx="2453833" cy="1041721"/>
          </a:xfrm>
          <a:prstGeom prst="ellipse">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b="1" dirty="0"/>
              <a:t>Unité U41 : Développement de la relation client et vente conseil</a:t>
            </a:r>
            <a:endParaRPr lang="fr-FR" sz="1200" dirty="0"/>
          </a:p>
        </p:txBody>
      </p:sp>
      <p:sp>
        <p:nvSpPr>
          <p:cNvPr id="6" name="Ellipse 5">
            <a:extLst>
              <a:ext uri="{FF2B5EF4-FFF2-40B4-BE49-F238E27FC236}">
                <a16:creationId xmlns:a16="http://schemas.microsoft.com/office/drawing/2014/main" xmlns="" id="{17EC2E74-AEA6-457C-8E7B-F92395722690}"/>
              </a:ext>
            </a:extLst>
          </p:cNvPr>
          <p:cNvSpPr/>
          <p:nvPr/>
        </p:nvSpPr>
        <p:spPr>
          <a:xfrm>
            <a:off x="9599272" y="5173884"/>
            <a:ext cx="2453833" cy="1041721"/>
          </a:xfrm>
          <a:prstGeom prst="ellipse">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b="1" dirty="0"/>
              <a:t>Unité U6 : </a:t>
            </a:r>
          </a:p>
          <a:p>
            <a:pPr algn="ctr"/>
            <a:r>
              <a:rPr lang="fr-FR" sz="1200" b="1" dirty="0"/>
              <a:t>Management de l’équipe commerciale </a:t>
            </a:r>
            <a:endParaRPr lang="fr-FR" sz="1200" dirty="0"/>
          </a:p>
        </p:txBody>
      </p:sp>
      <p:sp>
        <p:nvSpPr>
          <p:cNvPr id="7" name="Ellipse 6">
            <a:extLst>
              <a:ext uri="{FF2B5EF4-FFF2-40B4-BE49-F238E27FC236}">
                <a16:creationId xmlns:a16="http://schemas.microsoft.com/office/drawing/2014/main" xmlns="" id="{AA8F37BB-1ADC-486F-944D-26EC56462BD3}"/>
              </a:ext>
            </a:extLst>
          </p:cNvPr>
          <p:cNvSpPr/>
          <p:nvPr/>
        </p:nvSpPr>
        <p:spPr>
          <a:xfrm>
            <a:off x="138895" y="5173884"/>
            <a:ext cx="2453833" cy="1041721"/>
          </a:xfrm>
          <a:prstGeom prst="ellipse">
            <a:avLst/>
          </a:prstGeom>
          <a:solidFill>
            <a:srgbClr val="92D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b="1" dirty="0"/>
              <a:t>Unité U5 : </a:t>
            </a:r>
          </a:p>
          <a:p>
            <a:pPr algn="ctr"/>
            <a:r>
              <a:rPr lang="fr-FR" sz="1200" b="1" dirty="0"/>
              <a:t>Gestion opérationnelle</a:t>
            </a:r>
            <a:endParaRPr lang="fr-FR" sz="1200" dirty="0"/>
          </a:p>
        </p:txBody>
      </p:sp>
      <p:sp>
        <p:nvSpPr>
          <p:cNvPr id="8" name="Ellipse 7">
            <a:extLst>
              <a:ext uri="{FF2B5EF4-FFF2-40B4-BE49-F238E27FC236}">
                <a16:creationId xmlns:a16="http://schemas.microsoft.com/office/drawing/2014/main" xmlns="" id="{FE09B1B1-8A52-4EC4-BA19-74A2C5DE2681}"/>
              </a:ext>
            </a:extLst>
          </p:cNvPr>
          <p:cNvSpPr/>
          <p:nvPr/>
        </p:nvSpPr>
        <p:spPr>
          <a:xfrm>
            <a:off x="9556832" y="1273216"/>
            <a:ext cx="2453833" cy="1041721"/>
          </a:xfrm>
          <a:prstGeom prst="ellipse">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b="1" dirty="0"/>
              <a:t>Unité U42 : </a:t>
            </a:r>
          </a:p>
          <a:p>
            <a:pPr algn="ctr"/>
            <a:r>
              <a:rPr lang="fr-FR" sz="1200" b="1" dirty="0"/>
              <a:t>Animation et dynamisation de l’offre commerciale </a:t>
            </a:r>
            <a:endParaRPr lang="fr-FR" sz="1200" dirty="0"/>
          </a:p>
        </p:txBody>
      </p:sp>
    </p:spTree>
    <p:extLst>
      <p:ext uri="{BB962C8B-B14F-4D97-AF65-F5344CB8AC3E}">
        <p14:creationId xmlns:p14="http://schemas.microsoft.com/office/powerpoint/2010/main" val="2687088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2BB1438-1740-4F0D-B347-2A2701E7C8CF}"/>
              </a:ext>
            </a:extLst>
          </p:cNvPr>
          <p:cNvSpPr>
            <a:spLocks noGrp="1"/>
          </p:cNvSpPr>
          <p:nvPr>
            <p:ph type="title"/>
          </p:nvPr>
        </p:nvSpPr>
        <p:spPr>
          <a:scene3d>
            <a:camera prst="orthographicFront"/>
            <a:lightRig rig="threePt" dir="t"/>
          </a:scene3d>
          <a:sp3d>
            <a:bevelB/>
          </a:sp3d>
        </p:spPr>
        <p:txBody>
          <a:bodyPr>
            <a:normAutofit/>
          </a:bodyPr>
          <a:lstStyle/>
          <a:p>
            <a:pPr algn="ctr"/>
            <a:r>
              <a:rPr lang="fr-FR" b="1" dirty="0">
                <a:gradFill>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Les blocs facultatifs</a:t>
            </a:r>
          </a:p>
        </p:txBody>
      </p:sp>
      <p:graphicFrame>
        <p:nvGraphicFramePr>
          <p:cNvPr id="5" name="Espace réservé du contenu 4">
            <a:extLst>
              <a:ext uri="{FF2B5EF4-FFF2-40B4-BE49-F238E27FC236}">
                <a16:creationId xmlns:a16="http://schemas.microsoft.com/office/drawing/2014/main" xmlns="" id="{41AADFA6-2DB6-44AC-8B77-770EE52059A6}"/>
              </a:ext>
            </a:extLst>
          </p:cNvPr>
          <p:cNvGraphicFramePr>
            <a:graphicFrameLocks noGrp="1"/>
          </p:cNvGraphicFramePr>
          <p:nvPr>
            <p:ph idx="1"/>
            <p:extLst>
              <p:ext uri="{D42A27DB-BD31-4B8C-83A1-F6EECF244321}">
                <p14:modId xmlns:p14="http://schemas.microsoft.com/office/powerpoint/2010/main" val="2908785719"/>
              </p:ext>
            </p:extLst>
          </p:nvPr>
        </p:nvGraphicFramePr>
        <p:xfrm>
          <a:off x="1115992" y="1484955"/>
          <a:ext cx="10794357" cy="500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8076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CC2FDF-5D96-4F5A-9288-1014B11FAA9A}"/>
              </a:ext>
            </a:extLst>
          </p:cNvPr>
          <p:cNvSpPr>
            <a:spLocks noGrp="1"/>
          </p:cNvSpPr>
          <p:nvPr>
            <p:ph type="title"/>
          </p:nvPr>
        </p:nvSpPr>
        <p:spPr/>
        <p:txBody>
          <a:bodyPr/>
          <a:lstStyle/>
          <a:p>
            <a:r>
              <a:rPr lang="fr-FR" dirty="0"/>
              <a:t>Impact de la digitalisation</a:t>
            </a:r>
          </a:p>
        </p:txBody>
      </p:sp>
      <p:sp>
        <p:nvSpPr>
          <p:cNvPr id="3" name="Espace réservé du contenu 2">
            <a:extLst>
              <a:ext uri="{FF2B5EF4-FFF2-40B4-BE49-F238E27FC236}">
                <a16:creationId xmlns:a16="http://schemas.microsoft.com/office/drawing/2014/main" xmlns="" id="{630C86AD-912E-4152-B998-1080C875FBAE}"/>
              </a:ext>
            </a:extLst>
          </p:cNvPr>
          <p:cNvSpPr>
            <a:spLocks noGrp="1"/>
          </p:cNvSpPr>
          <p:nvPr>
            <p:ph idx="1"/>
          </p:nvPr>
        </p:nvSpPr>
        <p:spPr>
          <a:xfrm>
            <a:off x="838199" y="1825625"/>
            <a:ext cx="11158183" cy="4667250"/>
          </a:xfrm>
        </p:spPr>
        <p:txBody>
          <a:bodyPr>
            <a:normAutofit lnSpcReduction="10000"/>
          </a:bodyPr>
          <a:lstStyle/>
          <a:p>
            <a:r>
              <a:rPr lang="fr-FR" sz="4000" dirty="0"/>
              <a:t>Repenser le rôle de l’unité physique ce qui se traduit par :</a:t>
            </a:r>
          </a:p>
          <a:p>
            <a:pPr lvl="1"/>
            <a:r>
              <a:rPr lang="fr-FR" sz="3600" dirty="0"/>
              <a:t>Réorganiser les rôles et missions des personnels</a:t>
            </a:r>
          </a:p>
          <a:p>
            <a:pPr lvl="1"/>
            <a:r>
              <a:rPr lang="fr-FR" sz="3600" dirty="0"/>
              <a:t>Générer du trafic par les usages des clients et de l’équipe commerciale</a:t>
            </a:r>
          </a:p>
          <a:p>
            <a:pPr lvl="1"/>
            <a:r>
              <a:rPr lang="fr-FR" sz="3600" dirty="0"/>
              <a:t>Canaux de ventes complémentaires facilitant les parcours d’achat (cross-omni-</a:t>
            </a:r>
            <a:r>
              <a:rPr lang="fr-FR" sz="3600" dirty="0" err="1"/>
              <a:t>canalité</a:t>
            </a:r>
            <a:r>
              <a:rPr lang="fr-FR" sz="3600" dirty="0"/>
              <a:t>)</a:t>
            </a:r>
          </a:p>
          <a:p>
            <a:pPr lvl="1"/>
            <a:r>
              <a:rPr lang="fr-FR" sz="3600" dirty="0"/>
              <a:t>Usage d’outils de communication via les réseaux sociaux</a:t>
            </a:r>
          </a:p>
        </p:txBody>
      </p:sp>
    </p:spTree>
    <p:extLst>
      <p:ext uri="{BB962C8B-B14F-4D97-AF65-F5344CB8AC3E}">
        <p14:creationId xmlns:p14="http://schemas.microsoft.com/office/powerpoint/2010/main" val="327886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11D12F-38F1-4F5A-AB14-48CFB1A3D5DA}"/>
              </a:ext>
            </a:extLst>
          </p:cNvPr>
          <p:cNvSpPr>
            <a:spLocks noGrp="1"/>
          </p:cNvSpPr>
          <p:nvPr>
            <p:ph type="title"/>
          </p:nvPr>
        </p:nvSpPr>
        <p:spPr/>
        <p:txBody>
          <a:bodyPr/>
          <a:lstStyle/>
          <a:p>
            <a:r>
              <a:rPr lang="fr-FR" dirty="0"/>
              <a:t>Quelques particularités</a:t>
            </a:r>
          </a:p>
        </p:txBody>
      </p:sp>
      <p:sp>
        <p:nvSpPr>
          <p:cNvPr id="3" name="Espace réservé du contenu 2">
            <a:extLst>
              <a:ext uri="{FF2B5EF4-FFF2-40B4-BE49-F238E27FC236}">
                <a16:creationId xmlns:a16="http://schemas.microsoft.com/office/drawing/2014/main" xmlns="" id="{6A052DDD-DE07-4350-9741-2562C3D360CA}"/>
              </a:ext>
            </a:extLst>
          </p:cNvPr>
          <p:cNvSpPr>
            <a:spLocks noGrp="1"/>
          </p:cNvSpPr>
          <p:nvPr>
            <p:ph idx="1"/>
          </p:nvPr>
        </p:nvSpPr>
        <p:spPr/>
        <p:txBody>
          <a:bodyPr>
            <a:normAutofit fontScale="77500" lnSpcReduction="20000"/>
          </a:bodyPr>
          <a:lstStyle/>
          <a:p>
            <a:pPr algn="just"/>
            <a:r>
              <a:rPr lang="fr-FR" dirty="0"/>
              <a:t>L’accent sur la déontologie mais aussi l’éthique (</a:t>
            </a:r>
            <a:r>
              <a:rPr lang="fr-FR" b="1" u="sng" dirty="0">
                <a:solidFill>
                  <a:srgbClr val="FF0000"/>
                </a:solidFill>
              </a:rPr>
              <a:t>non discrimination préservation de l’environnement, développement durable</a:t>
            </a:r>
            <a:r>
              <a:rPr lang="fr-FR" dirty="0"/>
              <a:t>)</a:t>
            </a:r>
          </a:p>
          <a:p>
            <a:pPr algn="just"/>
            <a:r>
              <a:rPr lang="fr-FR" dirty="0"/>
              <a:t>L’accent explicite sur les tendances comme la </a:t>
            </a:r>
            <a:r>
              <a:rPr lang="fr-FR" b="1" u="sng" dirty="0" err="1">
                <a:solidFill>
                  <a:srgbClr val="FF0000"/>
                </a:solidFill>
              </a:rPr>
              <a:t>consommaction</a:t>
            </a:r>
            <a:r>
              <a:rPr lang="fr-FR" b="1" u="sng" dirty="0">
                <a:solidFill>
                  <a:srgbClr val="FF0000"/>
                </a:solidFill>
              </a:rPr>
              <a:t>*,</a:t>
            </a:r>
            <a:r>
              <a:rPr lang="fr-FR" b="1" dirty="0">
                <a:solidFill>
                  <a:srgbClr val="FF0000"/>
                </a:solidFill>
              </a:rPr>
              <a:t> </a:t>
            </a:r>
            <a:r>
              <a:rPr lang="fr-FR" b="1" u="sng" dirty="0">
                <a:solidFill>
                  <a:srgbClr val="FF0000"/>
                </a:solidFill>
              </a:rPr>
              <a:t>la notion de valeur client</a:t>
            </a:r>
          </a:p>
          <a:p>
            <a:pPr algn="just"/>
            <a:r>
              <a:rPr lang="fr-FR" dirty="0"/>
              <a:t>Une augmentation du poids du management et de la gestion opérationnelle de l’unité commerciale ventilé sur deux épreuves (comptable et financière pour un </a:t>
            </a:r>
            <a:r>
              <a:rPr lang="fr-FR" dirty="0" err="1"/>
              <a:t>coeff</a:t>
            </a:r>
            <a:r>
              <a:rPr lang="fr-FR" dirty="0"/>
              <a:t> 3 et des ressources humaines </a:t>
            </a:r>
            <a:r>
              <a:rPr lang="fr-FR" dirty="0" err="1"/>
              <a:t>coeff</a:t>
            </a:r>
            <a:r>
              <a:rPr lang="fr-FR" dirty="0"/>
              <a:t> 3) avec une augmentation du coefficient à 6 (la moitié du coefficient des matières professionnelles),</a:t>
            </a:r>
          </a:p>
          <a:p>
            <a:pPr algn="just"/>
            <a:r>
              <a:rPr lang="fr-FR" dirty="0"/>
              <a:t>Disparition du projet de développement de l’unité commerciale donc de la dimension stratégique ….</a:t>
            </a:r>
          </a:p>
          <a:p>
            <a:pPr algn="just"/>
            <a:r>
              <a:rPr lang="fr-FR" dirty="0"/>
              <a:t>Au profit d’un recentrage sur la gestion commerciale opérationnelle : pondération 3 sur la relation client et 3 sur la mise en valeur de l’offre.</a:t>
            </a:r>
          </a:p>
          <a:p>
            <a:pPr algn="just"/>
            <a:r>
              <a:rPr lang="fr-FR" dirty="0"/>
              <a:t>L’accent sur la nécessité de générer du trafic et d’adapter l’offre dans le temps et en fonction des spécificités locales**, l’animation de </a:t>
            </a:r>
            <a:r>
              <a:rPr lang="fr-FR" b="1" u="sng" dirty="0">
                <a:solidFill>
                  <a:srgbClr val="FF0000"/>
                </a:solidFill>
              </a:rPr>
              <a:t>communautés</a:t>
            </a:r>
            <a:r>
              <a:rPr lang="fr-FR" dirty="0"/>
              <a:t> connectées, le suivi de la </a:t>
            </a:r>
            <a:r>
              <a:rPr lang="fr-FR" b="1" u="sng" dirty="0">
                <a:solidFill>
                  <a:srgbClr val="FF0000"/>
                </a:solidFill>
              </a:rPr>
              <a:t>e-réputation</a:t>
            </a:r>
          </a:p>
          <a:p>
            <a:endParaRPr lang="fr-FR" dirty="0"/>
          </a:p>
          <a:p>
            <a:endParaRPr lang="fr-FR" dirty="0"/>
          </a:p>
        </p:txBody>
      </p:sp>
    </p:spTree>
    <p:extLst>
      <p:ext uri="{BB962C8B-B14F-4D97-AF65-F5344CB8AC3E}">
        <p14:creationId xmlns:p14="http://schemas.microsoft.com/office/powerpoint/2010/main" val="120609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19AC6F6-336D-43C8-AD9F-58C2BE28399C}"/>
              </a:ext>
            </a:extLst>
          </p:cNvPr>
          <p:cNvSpPr>
            <a:spLocks noGrp="1"/>
          </p:cNvSpPr>
          <p:nvPr>
            <p:ph type="title"/>
          </p:nvPr>
        </p:nvSpPr>
        <p:spPr/>
        <p:txBody>
          <a:bodyPr/>
          <a:lstStyle/>
          <a:p>
            <a:r>
              <a:rPr lang="fr-FR" dirty="0"/>
              <a:t>Les changements concernant les stages</a:t>
            </a:r>
          </a:p>
        </p:txBody>
      </p:sp>
      <p:sp>
        <p:nvSpPr>
          <p:cNvPr id="3" name="Espace réservé du contenu 2">
            <a:extLst>
              <a:ext uri="{FF2B5EF4-FFF2-40B4-BE49-F238E27FC236}">
                <a16:creationId xmlns:a16="http://schemas.microsoft.com/office/drawing/2014/main" xmlns="" id="{D695C160-1026-4AD4-BECD-5A7B1DD3EAD0}"/>
              </a:ext>
            </a:extLst>
          </p:cNvPr>
          <p:cNvSpPr>
            <a:spLocks noGrp="1"/>
          </p:cNvSpPr>
          <p:nvPr>
            <p:ph idx="1"/>
          </p:nvPr>
        </p:nvSpPr>
        <p:spPr/>
        <p:txBody>
          <a:bodyPr>
            <a:normAutofit fontScale="92500" lnSpcReduction="20000"/>
          </a:bodyPr>
          <a:lstStyle/>
          <a:p>
            <a:pPr algn="just"/>
            <a:r>
              <a:rPr lang="fr-FR" dirty="0"/>
              <a:t>Passage de 12 à 14 semaines à 14 à 16 semaines</a:t>
            </a:r>
          </a:p>
          <a:p>
            <a:pPr algn="just"/>
            <a:r>
              <a:rPr lang="fr-FR" dirty="0"/>
              <a:t>Pour l’UF 2 Le stage à l’étranger se substitue à celui en France et se cale sur les exigences pour l’obtention de bourses Erasmus + (d’autres bourses existent comme Mermoz)</a:t>
            </a:r>
          </a:p>
          <a:p>
            <a:pPr algn="just"/>
            <a:r>
              <a:rPr lang="fr-FR" dirty="0"/>
              <a:t>On conserve l’impératif des 4 semaines consécutives la première année </a:t>
            </a:r>
          </a:p>
          <a:p>
            <a:pPr algn="just"/>
            <a:r>
              <a:rPr lang="fr-FR" dirty="0"/>
              <a:t>On conserve l’impératif de deux unités commerciales au maximum</a:t>
            </a:r>
          </a:p>
          <a:p>
            <a:pPr algn="just"/>
            <a:r>
              <a:rPr lang="fr-FR" dirty="0"/>
              <a:t>10 demi-journées par année scolaire de missions de préparation et de suivi sont toujours mentionnées mais avec une différence notable : elles font désormais l'objet d'</a:t>
            </a:r>
            <a:r>
              <a:rPr lang="fr-FR" u="sng" dirty="0"/>
              <a:t>ordres de mission spécifiques</a:t>
            </a:r>
            <a:r>
              <a:rPr lang="fr-FR" dirty="0"/>
              <a:t> accompagnés d’annexes pédagogiques qui en précisent les objectifs et contenus et il est désormais indiqués "Elles se déroulent </a:t>
            </a:r>
            <a:r>
              <a:rPr lang="fr-FR" u="sng" dirty="0"/>
              <a:t>principalement dans le cadre des travaux dirigés</a:t>
            </a:r>
            <a:r>
              <a:rPr lang="fr-FR" dirty="0"/>
              <a:t> des enseignements professionnels. Pendant cet horaire, l’étudiant est amené à se rendre régulièrement dans les entreprises partenaires".</a:t>
            </a:r>
          </a:p>
        </p:txBody>
      </p:sp>
    </p:spTree>
    <p:extLst>
      <p:ext uri="{BB962C8B-B14F-4D97-AF65-F5344CB8AC3E}">
        <p14:creationId xmlns:p14="http://schemas.microsoft.com/office/powerpoint/2010/main" val="1933194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CCFF1C-E98C-4D15-877D-0D4B80918D7B}"/>
              </a:ext>
            </a:extLst>
          </p:cNvPr>
          <p:cNvSpPr>
            <a:spLocks noGrp="1"/>
          </p:cNvSpPr>
          <p:nvPr>
            <p:ph type="title"/>
          </p:nvPr>
        </p:nvSpPr>
        <p:spPr/>
        <p:txBody>
          <a:bodyPr/>
          <a:lstStyle/>
          <a:p>
            <a:r>
              <a:rPr lang="fr-FR" dirty="0"/>
              <a:t>Les modalités certificatives</a:t>
            </a:r>
          </a:p>
        </p:txBody>
      </p:sp>
      <p:sp>
        <p:nvSpPr>
          <p:cNvPr id="3" name="Espace réservé du contenu 2">
            <a:extLst>
              <a:ext uri="{FF2B5EF4-FFF2-40B4-BE49-F238E27FC236}">
                <a16:creationId xmlns:a16="http://schemas.microsoft.com/office/drawing/2014/main" xmlns="" id="{DCA3D4A3-8CEB-42F9-81F4-E00F17AFB4C5}"/>
              </a:ext>
            </a:extLst>
          </p:cNvPr>
          <p:cNvSpPr>
            <a:spLocks noGrp="1"/>
          </p:cNvSpPr>
          <p:nvPr>
            <p:ph idx="1"/>
          </p:nvPr>
        </p:nvSpPr>
        <p:spPr/>
        <p:txBody>
          <a:bodyPr>
            <a:normAutofit fontScale="85000" lnSpcReduction="20000"/>
          </a:bodyPr>
          <a:lstStyle/>
          <a:p>
            <a:pPr algn="just"/>
            <a:r>
              <a:rPr lang="fr-FR" dirty="0"/>
              <a:t>Elles correspondent à celles de l’ancien référentiel rénové en 2013 concernant l’ancienne U5(ACRC) (pour les nouvelles U41 et U42)</a:t>
            </a:r>
          </a:p>
          <a:p>
            <a:pPr algn="just"/>
            <a:r>
              <a:rPr lang="fr-FR" dirty="0"/>
              <a:t>L’épreuve U4 ancienne (Management et Gestion  de l’UC) de 5 h </a:t>
            </a:r>
            <a:r>
              <a:rPr lang="fr-FR" dirty="0" err="1"/>
              <a:t>coeff</a:t>
            </a:r>
            <a:r>
              <a:rPr lang="fr-FR" dirty="0"/>
              <a:t> 4 se répartit en l’U5 (gestion opérationnelle) à 3 h </a:t>
            </a:r>
            <a:r>
              <a:rPr lang="fr-FR" dirty="0" err="1"/>
              <a:t>coeff</a:t>
            </a:r>
            <a:r>
              <a:rPr lang="fr-FR" dirty="0"/>
              <a:t> 3 et l’U6 </a:t>
            </a:r>
            <a:r>
              <a:rPr lang="fr-FR" dirty="0" err="1"/>
              <a:t>coeff</a:t>
            </a:r>
            <a:r>
              <a:rPr lang="fr-FR" dirty="0"/>
              <a:t> 3 (management de l’UC)</a:t>
            </a:r>
          </a:p>
          <a:p>
            <a:pPr algn="just"/>
            <a:r>
              <a:rPr lang="fr-FR" dirty="0"/>
              <a:t>Pour U6, nous retrouvons une logique pratiquée dans l’ancien BTS TPL : à partir d’une situation fournie au niveau national, des sujets sont conçus apportant des éléments de contexte supplémentaires permettant un questionnement visant à couvrir les compétences visées à cette épreuve, mais aussi l’ancienne version de l’ACRC (base nationale de sujets que l'on complétée académiquement pour les mini cas d'ACRC )</a:t>
            </a:r>
          </a:p>
          <a:p>
            <a:pPr algn="just"/>
            <a:r>
              <a:rPr lang="fr-FR" dirty="0"/>
              <a:t>Pour les UF, elles sont ponctuelles et poseront donc des problèmes organisationnels (recensement des candidats au niveau académique en particulier, repérage d’enseignants ayant des compétences particulières et recours à des organismes impliqués dans la REE)</a:t>
            </a:r>
          </a:p>
        </p:txBody>
      </p:sp>
    </p:spTree>
    <p:extLst>
      <p:ext uri="{BB962C8B-B14F-4D97-AF65-F5344CB8AC3E}">
        <p14:creationId xmlns:p14="http://schemas.microsoft.com/office/powerpoint/2010/main" val="174033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751034D-4CAC-4BFC-B0D8-C8B8E1C06F0F}"/>
              </a:ext>
            </a:extLst>
          </p:cNvPr>
          <p:cNvSpPr>
            <a:spLocks noGrp="1"/>
          </p:cNvSpPr>
          <p:nvPr>
            <p:ph type="title"/>
          </p:nvPr>
        </p:nvSpPr>
        <p:spPr/>
        <p:txBody>
          <a:bodyPr/>
          <a:lstStyle/>
          <a:p>
            <a:r>
              <a:rPr lang="fr-FR" dirty="0"/>
              <a:t>Les services</a:t>
            </a:r>
          </a:p>
        </p:txBody>
      </p:sp>
      <p:sp>
        <p:nvSpPr>
          <p:cNvPr id="3" name="Espace réservé du contenu 2">
            <a:extLst>
              <a:ext uri="{FF2B5EF4-FFF2-40B4-BE49-F238E27FC236}">
                <a16:creationId xmlns:a16="http://schemas.microsoft.com/office/drawing/2014/main" xmlns="" id="{E92C9E15-050C-4BDB-8C34-C5DA31EC121E}"/>
              </a:ext>
            </a:extLst>
          </p:cNvPr>
          <p:cNvSpPr>
            <a:spLocks noGrp="1"/>
          </p:cNvSpPr>
          <p:nvPr>
            <p:ph idx="1"/>
          </p:nvPr>
        </p:nvSpPr>
        <p:spPr>
          <a:xfrm>
            <a:off x="838200" y="1378424"/>
            <a:ext cx="10515600" cy="5336275"/>
          </a:xfrm>
        </p:spPr>
        <p:txBody>
          <a:bodyPr>
            <a:normAutofit fontScale="85000" lnSpcReduction="20000"/>
          </a:bodyPr>
          <a:lstStyle/>
          <a:p>
            <a:pPr algn="just"/>
            <a:r>
              <a:rPr lang="fr-FR" dirty="0"/>
              <a:t>Une </a:t>
            </a:r>
            <a:r>
              <a:rPr lang="fr-FR" u="sng" dirty="0"/>
              <a:t>hausse des volumes horaires profs</a:t>
            </a:r>
            <a:r>
              <a:rPr lang="fr-FR" dirty="0"/>
              <a:t> pour les matières professionnelles (29 h dont 9 h classe et 2*10h TD contre 14h classe et 2*6h TD)</a:t>
            </a:r>
          </a:p>
          <a:p>
            <a:pPr algn="just"/>
            <a:r>
              <a:rPr lang="fr-FR" dirty="0"/>
              <a:t>Besoin en salle informatique passe de 1 journée TD à une et demie</a:t>
            </a:r>
          </a:p>
          <a:p>
            <a:pPr algn="just"/>
            <a:r>
              <a:rPr lang="fr-FR" dirty="0"/>
              <a:t>Les cours sont sur moins d’heures (2 ou 3 heures) et donc difficiles à ventiler sur deux enseignants</a:t>
            </a:r>
          </a:p>
          <a:p>
            <a:pPr algn="just"/>
            <a:r>
              <a:rPr lang="fr-FR" dirty="0"/>
              <a:t>Les modalités de coanimation éventuelle ne sont pas indiquées dans le référentiel.</a:t>
            </a:r>
          </a:p>
          <a:p>
            <a:pPr algn="just"/>
            <a:r>
              <a:rPr lang="fr-FR" dirty="0"/>
              <a:t>Cependant, le principe d’intégrer la culture économique juridique et managériale en lien avec la spécialité peut sembler pertinente, elle n’apparaît cependant pas aussi explicitement que dans les autres BTS rénovés.</a:t>
            </a:r>
          </a:p>
          <a:p>
            <a:pPr algn="just"/>
            <a:r>
              <a:rPr lang="fr-FR" dirty="0"/>
              <a:t>Un certain nombre de points demeurent à éclaircir pour l’épreuve E6 lors de la journée nationale du 6 février 2019 et des formations académiques.</a:t>
            </a:r>
          </a:p>
          <a:p>
            <a:pPr algn="just"/>
            <a:r>
              <a:rPr lang="fr-FR" dirty="0">
                <a:hlinkClick r:id="rId3" action="ppaction://hlinkfile"/>
              </a:rPr>
              <a:t>Voici un tableau synthétique de ces services et une correspondance (imparfaite) avec l’ancien référentiel rénové de MUC</a:t>
            </a:r>
            <a:endParaRPr lang="fr-FR" dirty="0"/>
          </a:p>
          <a:p>
            <a:pPr algn="just"/>
            <a:r>
              <a:rPr lang="fr-FR" dirty="0"/>
              <a:t>Parution officielle le 6 novembre 2018 : </a:t>
            </a:r>
            <a:r>
              <a:rPr lang="fr-FR" dirty="0">
                <a:hlinkClick r:id="rId4"/>
              </a:rPr>
              <a:t>https://www.legifrance.gouv.fr/affichTexte.do?cidTexte=JORFTEXT000037562608&amp;dateTexte=&amp;categorieLien=id</a:t>
            </a:r>
            <a:endParaRPr lang="fr-FR" dirty="0"/>
          </a:p>
          <a:p>
            <a:pPr marL="0" indent="0">
              <a:buNone/>
            </a:pPr>
            <a:endParaRPr lang="fr-FR" dirty="0"/>
          </a:p>
        </p:txBody>
      </p:sp>
    </p:spTree>
    <p:extLst>
      <p:ext uri="{BB962C8B-B14F-4D97-AF65-F5344CB8AC3E}">
        <p14:creationId xmlns:p14="http://schemas.microsoft.com/office/powerpoint/2010/main" val="220842944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898</Words>
  <Application>Microsoft Office PowerPoint</Application>
  <PresentationFormat>Grand écran</PresentationFormat>
  <Paragraphs>91</Paragraphs>
  <Slides>8</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Management Commercial Opérationnel</vt:lpstr>
      <vt:lpstr>4 Blocs de compétences</vt:lpstr>
      <vt:lpstr>Les blocs facultatifs</vt:lpstr>
      <vt:lpstr>Impact de la digitalisation</vt:lpstr>
      <vt:lpstr>Quelques particularités</vt:lpstr>
      <vt:lpstr>Les changements concernant les stages</vt:lpstr>
      <vt:lpstr>Les modalités certificatives</vt:lpstr>
      <vt:lpstr>Les services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Commercial Opérationnel</dc:title>
  <dc:creator>paul HELLWIG</dc:creator>
  <cp:lastModifiedBy>Utilisateur</cp:lastModifiedBy>
  <cp:revision>28</cp:revision>
  <dcterms:created xsi:type="dcterms:W3CDTF">2018-10-30T15:18:13Z</dcterms:created>
  <dcterms:modified xsi:type="dcterms:W3CDTF">2018-11-10T06:24:00Z</dcterms:modified>
</cp:coreProperties>
</file>