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73944" autoAdjust="0"/>
  </p:normalViewPr>
  <p:slideViewPr>
    <p:cSldViewPr snapToGrid="0">
      <p:cViewPr varScale="1">
        <p:scale>
          <a:sx n="55" d="100"/>
          <a:sy n="55" d="100"/>
        </p:scale>
        <p:origin x="12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1745E0-F75E-47B0-9365-0B3F456FF5AF}" type="doc">
      <dgm:prSet loTypeId="urn:microsoft.com/office/officeart/2005/8/layout/default" loCatId="list" qsTypeId="urn:microsoft.com/office/officeart/2005/8/quickstyle/3d1" qsCatId="3D" csTypeId="urn:microsoft.com/office/officeart/2005/8/colors/accent1_2" csCatId="accent1" phldr="1"/>
      <dgm:spPr/>
      <dgm:t>
        <a:bodyPr/>
        <a:lstStyle/>
        <a:p>
          <a:endParaRPr lang="fr-FR"/>
        </a:p>
      </dgm:t>
    </dgm:pt>
    <dgm:pt modelId="{00C722D0-1590-4C04-8D36-C41DCF86DF29}">
      <dgm:prSet phldrT="[Texte]"/>
      <dgm:spPr>
        <a:solidFill>
          <a:schemeClr val="accent2">
            <a:lumMod val="75000"/>
          </a:schemeClr>
        </a:solidFill>
      </dgm:spPr>
      <dgm:t>
        <a:bodyPr/>
        <a:lstStyle/>
        <a:p>
          <a:pPr algn="ctr"/>
          <a:r>
            <a:rPr lang="fr-FR" b="1" dirty="0"/>
            <a:t>Bloc de compétences 1 : </a:t>
          </a:r>
        </a:p>
        <a:p>
          <a:pPr algn="ctr"/>
          <a:r>
            <a:rPr lang="fr-FR" b="1" i="1" dirty="0"/>
            <a:t>Mise en œuvre d’opérations de transport et de prestations logistiques</a:t>
          </a:r>
          <a:endParaRPr lang="fr-FR" dirty="0"/>
        </a:p>
      </dgm:t>
    </dgm:pt>
    <dgm:pt modelId="{602D2140-6176-44A7-BF41-98417E18F41D}" type="parTrans" cxnId="{5F85D15B-C99D-4695-80F6-D95BFD32E0EF}">
      <dgm:prSet/>
      <dgm:spPr/>
      <dgm:t>
        <a:bodyPr/>
        <a:lstStyle/>
        <a:p>
          <a:pPr algn="ctr"/>
          <a:endParaRPr lang="fr-FR"/>
        </a:p>
      </dgm:t>
    </dgm:pt>
    <dgm:pt modelId="{23753D2E-FF88-48AF-94D7-8B3D0EDC2725}" type="sibTrans" cxnId="{5F85D15B-C99D-4695-80F6-D95BFD32E0EF}">
      <dgm:prSet/>
      <dgm:spPr/>
      <dgm:t>
        <a:bodyPr/>
        <a:lstStyle/>
        <a:p>
          <a:pPr algn="ctr"/>
          <a:endParaRPr lang="fr-FR"/>
        </a:p>
      </dgm:t>
    </dgm:pt>
    <dgm:pt modelId="{E7E91373-B58C-45E8-8D6C-BB0695D2C812}">
      <dgm:prSet phldrT="[Texte]"/>
      <dgm:spPr>
        <a:solidFill>
          <a:srgbClr val="00B0F0"/>
        </a:solidFill>
      </dgm:spPr>
      <dgm:t>
        <a:bodyPr/>
        <a:lstStyle/>
        <a:p>
          <a:pPr algn="ctr"/>
          <a:r>
            <a:rPr lang="fr-FR" b="1" dirty="0"/>
            <a:t>Bloc de compétences 2 : </a:t>
          </a:r>
          <a:endParaRPr lang="fr-FR" dirty="0"/>
        </a:p>
        <a:p>
          <a:pPr algn="ctr"/>
          <a:r>
            <a:rPr lang="fr-FR" b="1" i="1" dirty="0"/>
            <a:t>– Conception d’opérations de transport et de prestations logistiques</a:t>
          </a:r>
          <a:endParaRPr lang="fr-FR" dirty="0"/>
        </a:p>
      </dgm:t>
    </dgm:pt>
    <dgm:pt modelId="{28EC97E3-7F57-4996-8964-2EE4F5BAE209}" type="parTrans" cxnId="{D9152F98-AC92-49A3-A24A-51E3E5860BAD}">
      <dgm:prSet/>
      <dgm:spPr/>
      <dgm:t>
        <a:bodyPr/>
        <a:lstStyle/>
        <a:p>
          <a:pPr algn="ctr"/>
          <a:endParaRPr lang="fr-FR"/>
        </a:p>
      </dgm:t>
    </dgm:pt>
    <dgm:pt modelId="{8592D233-2F78-4FCF-AE4E-4F7296C2789B}" type="sibTrans" cxnId="{D9152F98-AC92-49A3-A24A-51E3E5860BAD}">
      <dgm:prSet/>
      <dgm:spPr/>
      <dgm:t>
        <a:bodyPr/>
        <a:lstStyle/>
        <a:p>
          <a:pPr algn="ctr"/>
          <a:endParaRPr lang="fr-FR"/>
        </a:p>
      </dgm:t>
    </dgm:pt>
    <dgm:pt modelId="{DE6CA024-93E3-4338-BFB1-BEACC5C65970}">
      <dgm:prSet phldrT="[Texte]"/>
      <dgm:spPr>
        <a:solidFill>
          <a:srgbClr val="92D050"/>
        </a:solidFill>
      </dgm:spPr>
      <dgm:t>
        <a:bodyPr/>
        <a:lstStyle/>
        <a:p>
          <a:pPr algn="ctr"/>
          <a:r>
            <a:rPr lang="fr-FR" b="1" dirty="0"/>
            <a:t>Bloc de compétences 3 : </a:t>
          </a:r>
          <a:endParaRPr lang="fr-FR" dirty="0"/>
        </a:p>
        <a:p>
          <a:pPr algn="ctr"/>
          <a:r>
            <a:rPr lang="fr-FR" b="1" i="1" dirty="0"/>
            <a:t>Analyse de la performance d’une activité de transport et de prestations logistiques </a:t>
          </a:r>
          <a:endParaRPr lang="fr-FR" dirty="0"/>
        </a:p>
      </dgm:t>
    </dgm:pt>
    <dgm:pt modelId="{116BE699-DB48-4E70-B878-0FD307BBCEAE}" type="parTrans" cxnId="{B7EB241A-8E50-4965-A18A-84474A5473DA}">
      <dgm:prSet/>
      <dgm:spPr/>
      <dgm:t>
        <a:bodyPr/>
        <a:lstStyle/>
        <a:p>
          <a:pPr algn="ctr"/>
          <a:endParaRPr lang="fr-FR"/>
        </a:p>
      </dgm:t>
    </dgm:pt>
    <dgm:pt modelId="{B89FBEC1-A83A-4B37-B243-E0BFD5C1A8B7}" type="sibTrans" cxnId="{B7EB241A-8E50-4965-A18A-84474A5473DA}">
      <dgm:prSet/>
      <dgm:spPr/>
      <dgm:t>
        <a:bodyPr/>
        <a:lstStyle/>
        <a:p>
          <a:pPr algn="ctr"/>
          <a:endParaRPr lang="fr-FR"/>
        </a:p>
      </dgm:t>
    </dgm:pt>
    <dgm:pt modelId="{C800745F-739F-4838-AB4B-83DC7E849A6A}">
      <dgm:prSet phldrT="[Texte]"/>
      <dgm:spPr>
        <a:solidFill>
          <a:srgbClr val="7030A0"/>
        </a:solidFill>
      </dgm:spPr>
      <dgm:t>
        <a:bodyPr/>
        <a:lstStyle/>
        <a:p>
          <a:pPr algn="ctr"/>
          <a:r>
            <a:rPr lang="fr-FR" b="1" dirty="0"/>
            <a:t>Bloc de compétences 4 : </a:t>
          </a:r>
          <a:endParaRPr lang="fr-FR" dirty="0"/>
        </a:p>
        <a:p>
          <a:pPr algn="ctr"/>
          <a:r>
            <a:rPr lang="fr-FR" b="1" i="1" dirty="0"/>
            <a:t>Pérennisation et développement de l’activité de transport et de prestations logistiques </a:t>
          </a:r>
          <a:endParaRPr lang="fr-FR" dirty="0"/>
        </a:p>
      </dgm:t>
    </dgm:pt>
    <dgm:pt modelId="{903E46D1-4A4A-443F-9B57-B791303FF2FF}" type="parTrans" cxnId="{D3887C21-61D9-4994-9F2D-3F449F593E47}">
      <dgm:prSet/>
      <dgm:spPr/>
      <dgm:t>
        <a:bodyPr/>
        <a:lstStyle/>
        <a:p>
          <a:pPr algn="ctr"/>
          <a:endParaRPr lang="fr-FR"/>
        </a:p>
      </dgm:t>
    </dgm:pt>
    <dgm:pt modelId="{F1DDBBD6-E61C-4607-8FA3-BF4C28EB1032}" type="sibTrans" cxnId="{D3887C21-61D9-4994-9F2D-3F449F593E47}">
      <dgm:prSet/>
      <dgm:spPr/>
      <dgm:t>
        <a:bodyPr/>
        <a:lstStyle/>
        <a:p>
          <a:pPr algn="ctr"/>
          <a:endParaRPr lang="fr-FR"/>
        </a:p>
      </dgm:t>
    </dgm:pt>
    <dgm:pt modelId="{36ECBA30-6B80-47CC-AB47-46D2EFB18EC2}" type="pres">
      <dgm:prSet presAssocID="{661745E0-F75E-47B0-9365-0B3F456FF5AF}" presName="diagram" presStyleCnt="0">
        <dgm:presLayoutVars>
          <dgm:dir/>
          <dgm:resizeHandles val="exact"/>
        </dgm:presLayoutVars>
      </dgm:prSet>
      <dgm:spPr/>
      <dgm:t>
        <a:bodyPr/>
        <a:lstStyle/>
        <a:p>
          <a:endParaRPr lang="fr-FR"/>
        </a:p>
      </dgm:t>
    </dgm:pt>
    <dgm:pt modelId="{D663C9D0-C198-4FD1-89AE-DD811826D171}" type="pres">
      <dgm:prSet presAssocID="{00C722D0-1590-4C04-8D36-C41DCF86DF29}" presName="node" presStyleLbl="node1" presStyleIdx="0" presStyleCnt="4">
        <dgm:presLayoutVars>
          <dgm:bulletEnabled val="1"/>
        </dgm:presLayoutVars>
      </dgm:prSet>
      <dgm:spPr/>
      <dgm:t>
        <a:bodyPr/>
        <a:lstStyle/>
        <a:p>
          <a:endParaRPr lang="fr-FR"/>
        </a:p>
      </dgm:t>
    </dgm:pt>
    <dgm:pt modelId="{C426BDCD-9256-4F73-8643-B656C376E348}" type="pres">
      <dgm:prSet presAssocID="{23753D2E-FF88-48AF-94D7-8B3D0EDC2725}" presName="sibTrans" presStyleCnt="0"/>
      <dgm:spPr/>
    </dgm:pt>
    <dgm:pt modelId="{C10AE93A-3CEC-4122-A22F-990F95A1D2F4}" type="pres">
      <dgm:prSet presAssocID="{E7E91373-B58C-45E8-8D6C-BB0695D2C812}" presName="node" presStyleLbl="node1" presStyleIdx="1" presStyleCnt="4">
        <dgm:presLayoutVars>
          <dgm:bulletEnabled val="1"/>
        </dgm:presLayoutVars>
      </dgm:prSet>
      <dgm:spPr/>
      <dgm:t>
        <a:bodyPr/>
        <a:lstStyle/>
        <a:p>
          <a:endParaRPr lang="fr-FR"/>
        </a:p>
      </dgm:t>
    </dgm:pt>
    <dgm:pt modelId="{1F6C3CAF-5BB3-49D8-B33A-A58CEF4F457A}" type="pres">
      <dgm:prSet presAssocID="{8592D233-2F78-4FCF-AE4E-4F7296C2789B}" presName="sibTrans" presStyleCnt="0"/>
      <dgm:spPr/>
    </dgm:pt>
    <dgm:pt modelId="{373ACF09-8B18-4DBC-A575-85359C7C3D2C}" type="pres">
      <dgm:prSet presAssocID="{DE6CA024-93E3-4338-BFB1-BEACC5C65970}" presName="node" presStyleLbl="node1" presStyleIdx="2" presStyleCnt="4">
        <dgm:presLayoutVars>
          <dgm:bulletEnabled val="1"/>
        </dgm:presLayoutVars>
      </dgm:prSet>
      <dgm:spPr/>
      <dgm:t>
        <a:bodyPr/>
        <a:lstStyle/>
        <a:p>
          <a:endParaRPr lang="fr-FR"/>
        </a:p>
      </dgm:t>
    </dgm:pt>
    <dgm:pt modelId="{6BEFEF2F-911D-4716-A379-CB924F5A6D45}" type="pres">
      <dgm:prSet presAssocID="{B89FBEC1-A83A-4B37-B243-E0BFD5C1A8B7}" presName="sibTrans" presStyleCnt="0"/>
      <dgm:spPr/>
    </dgm:pt>
    <dgm:pt modelId="{98526FAB-B89A-4EF7-843E-1EFECD372F39}" type="pres">
      <dgm:prSet presAssocID="{C800745F-739F-4838-AB4B-83DC7E849A6A}" presName="node" presStyleLbl="node1" presStyleIdx="3" presStyleCnt="4">
        <dgm:presLayoutVars>
          <dgm:bulletEnabled val="1"/>
        </dgm:presLayoutVars>
      </dgm:prSet>
      <dgm:spPr/>
      <dgm:t>
        <a:bodyPr/>
        <a:lstStyle/>
        <a:p>
          <a:endParaRPr lang="fr-FR"/>
        </a:p>
      </dgm:t>
    </dgm:pt>
  </dgm:ptLst>
  <dgm:cxnLst>
    <dgm:cxn modelId="{9B28BE0F-B4A5-4092-84E9-28373078161F}" type="presOf" srcId="{DE6CA024-93E3-4338-BFB1-BEACC5C65970}" destId="{373ACF09-8B18-4DBC-A575-85359C7C3D2C}" srcOrd="0" destOrd="0" presId="urn:microsoft.com/office/officeart/2005/8/layout/default"/>
    <dgm:cxn modelId="{5F85D15B-C99D-4695-80F6-D95BFD32E0EF}" srcId="{661745E0-F75E-47B0-9365-0B3F456FF5AF}" destId="{00C722D0-1590-4C04-8D36-C41DCF86DF29}" srcOrd="0" destOrd="0" parTransId="{602D2140-6176-44A7-BF41-98417E18F41D}" sibTransId="{23753D2E-FF88-48AF-94D7-8B3D0EDC2725}"/>
    <dgm:cxn modelId="{A8338801-547E-41ED-8E4A-9A64B7167D43}" type="presOf" srcId="{E7E91373-B58C-45E8-8D6C-BB0695D2C812}" destId="{C10AE93A-3CEC-4122-A22F-990F95A1D2F4}" srcOrd="0" destOrd="0" presId="urn:microsoft.com/office/officeart/2005/8/layout/default"/>
    <dgm:cxn modelId="{E7500F6C-4054-4470-8E1B-7F9B2C5B295D}" type="presOf" srcId="{661745E0-F75E-47B0-9365-0B3F456FF5AF}" destId="{36ECBA30-6B80-47CC-AB47-46D2EFB18EC2}" srcOrd="0" destOrd="0" presId="urn:microsoft.com/office/officeart/2005/8/layout/default"/>
    <dgm:cxn modelId="{F506115E-A5E9-4F04-B77E-CC354629B8B6}" type="presOf" srcId="{00C722D0-1590-4C04-8D36-C41DCF86DF29}" destId="{D663C9D0-C198-4FD1-89AE-DD811826D171}" srcOrd="0" destOrd="0" presId="urn:microsoft.com/office/officeart/2005/8/layout/default"/>
    <dgm:cxn modelId="{B7EB241A-8E50-4965-A18A-84474A5473DA}" srcId="{661745E0-F75E-47B0-9365-0B3F456FF5AF}" destId="{DE6CA024-93E3-4338-BFB1-BEACC5C65970}" srcOrd="2" destOrd="0" parTransId="{116BE699-DB48-4E70-B878-0FD307BBCEAE}" sibTransId="{B89FBEC1-A83A-4B37-B243-E0BFD5C1A8B7}"/>
    <dgm:cxn modelId="{D3887C21-61D9-4994-9F2D-3F449F593E47}" srcId="{661745E0-F75E-47B0-9365-0B3F456FF5AF}" destId="{C800745F-739F-4838-AB4B-83DC7E849A6A}" srcOrd="3" destOrd="0" parTransId="{903E46D1-4A4A-443F-9B57-B791303FF2FF}" sibTransId="{F1DDBBD6-E61C-4607-8FA3-BF4C28EB1032}"/>
    <dgm:cxn modelId="{859A5693-9615-40FD-82E1-58F6D0A38C3F}" type="presOf" srcId="{C800745F-739F-4838-AB4B-83DC7E849A6A}" destId="{98526FAB-B89A-4EF7-843E-1EFECD372F39}" srcOrd="0" destOrd="0" presId="urn:microsoft.com/office/officeart/2005/8/layout/default"/>
    <dgm:cxn modelId="{D9152F98-AC92-49A3-A24A-51E3E5860BAD}" srcId="{661745E0-F75E-47B0-9365-0B3F456FF5AF}" destId="{E7E91373-B58C-45E8-8D6C-BB0695D2C812}" srcOrd="1" destOrd="0" parTransId="{28EC97E3-7F57-4996-8964-2EE4F5BAE209}" sibTransId="{8592D233-2F78-4FCF-AE4E-4F7296C2789B}"/>
    <dgm:cxn modelId="{EDE6BD48-4588-4086-B8FB-082ECE0809BC}" type="presParOf" srcId="{36ECBA30-6B80-47CC-AB47-46D2EFB18EC2}" destId="{D663C9D0-C198-4FD1-89AE-DD811826D171}" srcOrd="0" destOrd="0" presId="urn:microsoft.com/office/officeart/2005/8/layout/default"/>
    <dgm:cxn modelId="{D149C8EF-7481-46E3-98E0-2EC34AEF71F8}" type="presParOf" srcId="{36ECBA30-6B80-47CC-AB47-46D2EFB18EC2}" destId="{C426BDCD-9256-4F73-8643-B656C376E348}" srcOrd="1" destOrd="0" presId="urn:microsoft.com/office/officeart/2005/8/layout/default"/>
    <dgm:cxn modelId="{4683D8F5-C1F4-42CA-8588-AC971DA93B79}" type="presParOf" srcId="{36ECBA30-6B80-47CC-AB47-46D2EFB18EC2}" destId="{C10AE93A-3CEC-4122-A22F-990F95A1D2F4}" srcOrd="2" destOrd="0" presId="urn:microsoft.com/office/officeart/2005/8/layout/default"/>
    <dgm:cxn modelId="{6829F957-2A3A-4474-9589-7DB295991FFF}" type="presParOf" srcId="{36ECBA30-6B80-47CC-AB47-46D2EFB18EC2}" destId="{1F6C3CAF-5BB3-49D8-B33A-A58CEF4F457A}" srcOrd="3" destOrd="0" presId="urn:microsoft.com/office/officeart/2005/8/layout/default"/>
    <dgm:cxn modelId="{B6F29316-96ED-4E02-BD40-CBABAF5A4CBE}" type="presParOf" srcId="{36ECBA30-6B80-47CC-AB47-46D2EFB18EC2}" destId="{373ACF09-8B18-4DBC-A575-85359C7C3D2C}" srcOrd="4" destOrd="0" presId="urn:microsoft.com/office/officeart/2005/8/layout/default"/>
    <dgm:cxn modelId="{4C7C3C0B-9E7A-47B8-8CF9-030516BC6478}" type="presParOf" srcId="{36ECBA30-6B80-47CC-AB47-46D2EFB18EC2}" destId="{6BEFEF2F-911D-4716-A379-CB924F5A6D45}" srcOrd="5" destOrd="0" presId="urn:microsoft.com/office/officeart/2005/8/layout/default"/>
    <dgm:cxn modelId="{1959C98A-1BD4-46A7-A91D-B4510FDC53EE}" type="presParOf" srcId="{36ECBA30-6B80-47CC-AB47-46D2EFB18EC2}" destId="{98526FAB-B89A-4EF7-843E-1EFECD372F39}" srcOrd="6"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9A1103-5E66-43C9-B028-89B6EA4BD17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1C7441C6-2268-4C5F-9826-C10232F3B206}">
      <dgm:prSet phldrT="[Texte]"/>
      <dgm:spPr>
        <a:solidFill>
          <a:srgbClr val="FFFF00"/>
        </a:solidFill>
      </dgm:spPr>
      <dgm:t>
        <a:bodyPr/>
        <a:lstStyle/>
        <a:p>
          <a:r>
            <a:rPr lang="fr-FR" b="1" dirty="0">
              <a:solidFill>
                <a:schemeClr val="tx1"/>
              </a:solidFill>
            </a:rPr>
            <a:t>Bloc facultatif : Langue vivante 2 UF1</a:t>
          </a:r>
          <a:endParaRPr lang="fr-FR" dirty="0">
            <a:solidFill>
              <a:schemeClr val="tx1"/>
            </a:solidFill>
          </a:endParaRPr>
        </a:p>
      </dgm:t>
    </dgm:pt>
    <dgm:pt modelId="{78C02B94-E5B8-43E3-9784-08ECD0D288FB}" type="parTrans" cxnId="{6E63C777-2A0F-4E4F-8D8F-64564078FB39}">
      <dgm:prSet/>
      <dgm:spPr/>
      <dgm:t>
        <a:bodyPr/>
        <a:lstStyle/>
        <a:p>
          <a:endParaRPr lang="fr-FR"/>
        </a:p>
      </dgm:t>
    </dgm:pt>
    <dgm:pt modelId="{6951D790-B647-4B0E-A0BB-2DD9F7C7A5BF}" type="sibTrans" cxnId="{6E63C777-2A0F-4E4F-8D8F-64564078FB39}">
      <dgm:prSet/>
      <dgm:spPr/>
      <dgm:t>
        <a:bodyPr/>
        <a:lstStyle/>
        <a:p>
          <a:endParaRPr lang="fr-FR"/>
        </a:p>
      </dgm:t>
    </dgm:pt>
    <dgm:pt modelId="{90FCB5AE-FBD3-4265-A57F-29112C845B4D}">
      <dgm:prSet phldrT="[Texte]"/>
      <dgm:spPr>
        <a:solidFill>
          <a:srgbClr val="FF0000"/>
        </a:solidFill>
      </dgm:spPr>
      <dgm:t>
        <a:bodyPr/>
        <a:lstStyle/>
        <a:p>
          <a:r>
            <a:rPr lang="fr-FR" b="1" dirty="0"/>
            <a:t>Bloc facultatif : Module approfondissement UF2</a:t>
          </a:r>
          <a:endParaRPr lang="fr-FR" dirty="0"/>
        </a:p>
      </dgm:t>
    </dgm:pt>
    <dgm:pt modelId="{8176976B-6347-4629-B483-AFB74C12353E}" type="parTrans" cxnId="{53D37D0F-79DF-4096-B3F9-E02C24D98C3F}">
      <dgm:prSet/>
      <dgm:spPr/>
      <dgm:t>
        <a:bodyPr/>
        <a:lstStyle/>
        <a:p>
          <a:endParaRPr lang="fr-FR"/>
        </a:p>
      </dgm:t>
    </dgm:pt>
    <dgm:pt modelId="{9CAE694F-2EF5-4F67-A489-16B4BD3B532B}" type="sibTrans" cxnId="{53D37D0F-79DF-4096-B3F9-E02C24D98C3F}">
      <dgm:prSet/>
      <dgm:spPr/>
      <dgm:t>
        <a:bodyPr/>
        <a:lstStyle/>
        <a:p>
          <a:endParaRPr lang="fr-FR"/>
        </a:p>
      </dgm:t>
    </dgm:pt>
    <dgm:pt modelId="{9215C754-3C52-4451-98FD-7246EF9AFA01}" type="pres">
      <dgm:prSet presAssocID="{519A1103-5E66-43C9-B028-89B6EA4BD177}" presName="linear" presStyleCnt="0">
        <dgm:presLayoutVars>
          <dgm:dir/>
          <dgm:animLvl val="lvl"/>
          <dgm:resizeHandles val="exact"/>
        </dgm:presLayoutVars>
      </dgm:prSet>
      <dgm:spPr/>
      <dgm:t>
        <a:bodyPr/>
        <a:lstStyle/>
        <a:p>
          <a:endParaRPr lang="fr-FR"/>
        </a:p>
      </dgm:t>
    </dgm:pt>
    <dgm:pt modelId="{9CA8F575-28A0-461E-B7AA-563980C7FC2C}" type="pres">
      <dgm:prSet presAssocID="{1C7441C6-2268-4C5F-9826-C10232F3B206}" presName="parentLin" presStyleCnt="0"/>
      <dgm:spPr/>
    </dgm:pt>
    <dgm:pt modelId="{F7B7AB45-17E2-4A5B-86C5-AF8DE180A9C0}" type="pres">
      <dgm:prSet presAssocID="{1C7441C6-2268-4C5F-9826-C10232F3B206}" presName="parentLeftMargin" presStyleLbl="node1" presStyleIdx="0" presStyleCnt="2"/>
      <dgm:spPr/>
      <dgm:t>
        <a:bodyPr/>
        <a:lstStyle/>
        <a:p>
          <a:endParaRPr lang="fr-FR"/>
        </a:p>
      </dgm:t>
    </dgm:pt>
    <dgm:pt modelId="{B0D4EAA3-ED76-47E5-A973-97434603049C}" type="pres">
      <dgm:prSet presAssocID="{1C7441C6-2268-4C5F-9826-C10232F3B206}" presName="parentText" presStyleLbl="node1" presStyleIdx="0" presStyleCnt="2" custScaleX="142857">
        <dgm:presLayoutVars>
          <dgm:chMax val="0"/>
          <dgm:bulletEnabled val="1"/>
        </dgm:presLayoutVars>
      </dgm:prSet>
      <dgm:spPr/>
      <dgm:t>
        <a:bodyPr/>
        <a:lstStyle/>
        <a:p>
          <a:endParaRPr lang="fr-FR"/>
        </a:p>
      </dgm:t>
    </dgm:pt>
    <dgm:pt modelId="{5D3537A5-0947-41B5-BFA1-694761789EE0}" type="pres">
      <dgm:prSet presAssocID="{1C7441C6-2268-4C5F-9826-C10232F3B206}" presName="negativeSpace" presStyleCnt="0"/>
      <dgm:spPr/>
    </dgm:pt>
    <dgm:pt modelId="{BBCDD847-ABCE-4086-B21F-435F96AE6F2C}" type="pres">
      <dgm:prSet presAssocID="{1C7441C6-2268-4C5F-9826-C10232F3B206}" presName="childText" presStyleLbl="conFgAcc1" presStyleIdx="0" presStyleCnt="2">
        <dgm:presLayoutVars>
          <dgm:bulletEnabled val="1"/>
        </dgm:presLayoutVars>
      </dgm:prSet>
      <dgm:spPr/>
    </dgm:pt>
    <dgm:pt modelId="{4E993D55-70A0-4844-951D-465AB7714B5F}" type="pres">
      <dgm:prSet presAssocID="{6951D790-B647-4B0E-A0BB-2DD9F7C7A5BF}" presName="spaceBetweenRectangles" presStyleCnt="0"/>
      <dgm:spPr/>
    </dgm:pt>
    <dgm:pt modelId="{B5E7AEE2-E854-4A13-A51D-8E367A23600F}" type="pres">
      <dgm:prSet presAssocID="{90FCB5AE-FBD3-4265-A57F-29112C845B4D}" presName="parentLin" presStyleCnt="0"/>
      <dgm:spPr/>
    </dgm:pt>
    <dgm:pt modelId="{3862415F-65F5-4E96-9D85-5FABDB7BC3D3}" type="pres">
      <dgm:prSet presAssocID="{90FCB5AE-FBD3-4265-A57F-29112C845B4D}" presName="parentLeftMargin" presStyleLbl="node1" presStyleIdx="0" presStyleCnt="2"/>
      <dgm:spPr/>
      <dgm:t>
        <a:bodyPr/>
        <a:lstStyle/>
        <a:p>
          <a:endParaRPr lang="fr-FR"/>
        </a:p>
      </dgm:t>
    </dgm:pt>
    <dgm:pt modelId="{37877260-BA6E-460C-8B87-4B5EB9C7A602}" type="pres">
      <dgm:prSet presAssocID="{90FCB5AE-FBD3-4265-A57F-29112C845B4D}" presName="parentText" presStyleLbl="node1" presStyleIdx="1" presStyleCnt="2" custScaleX="142857">
        <dgm:presLayoutVars>
          <dgm:chMax val="0"/>
          <dgm:bulletEnabled val="1"/>
        </dgm:presLayoutVars>
      </dgm:prSet>
      <dgm:spPr/>
      <dgm:t>
        <a:bodyPr/>
        <a:lstStyle/>
        <a:p>
          <a:endParaRPr lang="fr-FR"/>
        </a:p>
      </dgm:t>
    </dgm:pt>
    <dgm:pt modelId="{12A5A973-450D-4F36-BA60-293E5EB18C2A}" type="pres">
      <dgm:prSet presAssocID="{90FCB5AE-FBD3-4265-A57F-29112C845B4D}" presName="negativeSpace" presStyleCnt="0"/>
      <dgm:spPr/>
    </dgm:pt>
    <dgm:pt modelId="{C0018E7A-8F97-44F2-81C1-E1D7B7529AA4}" type="pres">
      <dgm:prSet presAssocID="{90FCB5AE-FBD3-4265-A57F-29112C845B4D}" presName="childText" presStyleLbl="conFgAcc1" presStyleIdx="1" presStyleCnt="2">
        <dgm:presLayoutVars>
          <dgm:bulletEnabled val="1"/>
        </dgm:presLayoutVars>
      </dgm:prSet>
      <dgm:spPr/>
    </dgm:pt>
  </dgm:ptLst>
  <dgm:cxnLst>
    <dgm:cxn modelId="{0BC87882-12B9-4F72-AD40-7047035AA92F}" type="presOf" srcId="{1C7441C6-2268-4C5F-9826-C10232F3B206}" destId="{B0D4EAA3-ED76-47E5-A973-97434603049C}" srcOrd="1" destOrd="0" presId="urn:microsoft.com/office/officeart/2005/8/layout/list1"/>
    <dgm:cxn modelId="{EFD8BA84-3DBC-46EE-87C4-3A6FED294380}" type="presOf" srcId="{1C7441C6-2268-4C5F-9826-C10232F3B206}" destId="{F7B7AB45-17E2-4A5B-86C5-AF8DE180A9C0}" srcOrd="0" destOrd="0" presId="urn:microsoft.com/office/officeart/2005/8/layout/list1"/>
    <dgm:cxn modelId="{A5B6AF83-8C94-44BB-B54E-122FC4208483}" type="presOf" srcId="{519A1103-5E66-43C9-B028-89B6EA4BD177}" destId="{9215C754-3C52-4451-98FD-7246EF9AFA01}" srcOrd="0" destOrd="0" presId="urn:microsoft.com/office/officeart/2005/8/layout/list1"/>
    <dgm:cxn modelId="{6E63C777-2A0F-4E4F-8D8F-64564078FB39}" srcId="{519A1103-5E66-43C9-B028-89B6EA4BD177}" destId="{1C7441C6-2268-4C5F-9826-C10232F3B206}" srcOrd="0" destOrd="0" parTransId="{78C02B94-E5B8-43E3-9784-08ECD0D288FB}" sibTransId="{6951D790-B647-4B0E-A0BB-2DD9F7C7A5BF}"/>
    <dgm:cxn modelId="{A1060225-8E37-45B2-8A9E-EE8F0369AFAF}" type="presOf" srcId="{90FCB5AE-FBD3-4265-A57F-29112C845B4D}" destId="{37877260-BA6E-460C-8B87-4B5EB9C7A602}" srcOrd="1" destOrd="0" presId="urn:microsoft.com/office/officeart/2005/8/layout/list1"/>
    <dgm:cxn modelId="{10238B51-BB64-4C4D-B605-93EA9F4FE701}" type="presOf" srcId="{90FCB5AE-FBD3-4265-A57F-29112C845B4D}" destId="{3862415F-65F5-4E96-9D85-5FABDB7BC3D3}" srcOrd="0" destOrd="0" presId="urn:microsoft.com/office/officeart/2005/8/layout/list1"/>
    <dgm:cxn modelId="{53D37D0F-79DF-4096-B3F9-E02C24D98C3F}" srcId="{519A1103-5E66-43C9-B028-89B6EA4BD177}" destId="{90FCB5AE-FBD3-4265-A57F-29112C845B4D}" srcOrd="1" destOrd="0" parTransId="{8176976B-6347-4629-B483-AFB74C12353E}" sibTransId="{9CAE694F-2EF5-4F67-A489-16B4BD3B532B}"/>
    <dgm:cxn modelId="{B10AB2EE-D9CB-44B3-BC29-3FB71CAF3B3B}" type="presParOf" srcId="{9215C754-3C52-4451-98FD-7246EF9AFA01}" destId="{9CA8F575-28A0-461E-B7AA-563980C7FC2C}" srcOrd="0" destOrd="0" presId="urn:microsoft.com/office/officeart/2005/8/layout/list1"/>
    <dgm:cxn modelId="{4BA009A4-91BB-419E-8D6B-E1D4E5A58BD4}" type="presParOf" srcId="{9CA8F575-28A0-461E-B7AA-563980C7FC2C}" destId="{F7B7AB45-17E2-4A5B-86C5-AF8DE180A9C0}" srcOrd="0" destOrd="0" presId="urn:microsoft.com/office/officeart/2005/8/layout/list1"/>
    <dgm:cxn modelId="{50108985-FE02-44A4-B3B9-05F68CAF6C15}" type="presParOf" srcId="{9CA8F575-28A0-461E-B7AA-563980C7FC2C}" destId="{B0D4EAA3-ED76-47E5-A973-97434603049C}" srcOrd="1" destOrd="0" presId="urn:microsoft.com/office/officeart/2005/8/layout/list1"/>
    <dgm:cxn modelId="{EDE13D3E-1E80-4C00-B678-61FB08EA4174}" type="presParOf" srcId="{9215C754-3C52-4451-98FD-7246EF9AFA01}" destId="{5D3537A5-0947-41B5-BFA1-694761789EE0}" srcOrd="1" destOrd="0" presId="urn:microsoft.com/office/officeart/2005/8/layout/list1"/>
    <dgm:cxn modelId="{848A6AFB-5E0E-44C5-861D-D8D9EBE9E412}" type="presParOf" srcId="{9215C754-3C52-4451-98FD-7246EF9AFA01}" destId="{BBCDD847-ABCE-4086-B21F-435F96AE6F2C}" srcOrd="2" destOrd="0" presId="urn:microsoft.com/office/officeart/2005/8/layout/list1"/>
    <dgm:cxn modelId="{EE6784F7-42E7-4A59-9B58-BDEDF2CEE397}" type="presParOf" srcId="{9215C754-3C52-4451-98FD-7246EF9AFA01}" destId="{4E993D55-70A0-4844-951D-465AB7714B5F}" srcOrd="3" destOrd="0" presId="urn:microsoft.com/office/officeart/2005/8/layout/list1"/>
    <dgm:cxn modelId="{43219622-884E-400C-B54E-5759779AAD61}" type="presParOf" srcId="{9215C754-3C52-4451-98FD-7246EF9AFA01}" destId="{B5E7AEE2-E854-4A13-A51D-8E367A23600F}" srcOrd="4" destOrd="0" presId="urn:microsoft.com/office/officeart/2005/8/layout/list1"/>
    <dgm:cxn modelId="{5DBFB6D4-742B-4A9D-9680-77B96FC8ECBA}" type="presParOf" srcId="{B5E7AEE2-E854-4A13-A51D-8E367A23600F}" destId="{3862415F-65F5-4E96-9D85-5FABDB7BC3D3}" srcOrd="0" destOrd="0" presId="urn:microsoft.com/office/officeart/2005/8/layout/list1"/>
    <dgm:cxn modelId="{54518514-5F93-42EC-B234-0BBDA942A9D3}" type="presParOf" srcId="{B5E7AEE2-E854-4A13-A51D-8E367A23600F}" destId="{37877260-BA6E-460C-8B87-4B5EB9C7A602}" srcOrd="1" destOrd="0" presId="urn:microsoft.com/office/officeart/2005/8/layout/list1"/>
    <dgm:cxn modelId="{7872CB85-F90F-4DF6-BD97-F7B4EAA95BE7}" type="presParOf" srcId="{9215C754-3C52-4451-98FD-7246EF9AFA01}" destId="{12A5A973-450D-4F36-BA60-293E5EB18C2A}" srcOrd="5" destOrd="0" presId="urn:microsoft.com/office/officeart/2005/8/layout/list1"/>
    <dgm:cxn modelId="{BBED0FD5-4A1E-46CC-833B-3B1C863F8B46}" type="presParOf" srcId="{9215C754-3C52-4451-98FD-7246EF9AFA01}" destId="{C0018E7A-8F97-44F2-81C1-E1D7B7529AA4}"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80A264-4937-4AB7-8FBE-246509F588B9}" type="datetimeFigureOut">
              <a:rPr lang="fr-FR" smtClean="0"/>
              <a:t>10/11/2018</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3136B1-C902-4F96-A6E2-BDEE73B0A522}" type="slidenum">
              <a:rPr lang="fr-FR" smtClean="0"/>
              <a:t>‹N°›</a:t>
            </a:fld>
            <a:endParaRPr lang="fr-FR"/>
          </a:p>
        </p:txBody>
      </p:sp>
    </p:spTree>
    <p:extLst>
      <p:ext uri="{BB962C8B-B14F-4D97-AF65-F5344CB8AC3E}">
        <p14:creationId xmlns:p14="http://schemas.microsoft.com/office/powerpoint/2010/main" val="3760359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r>
              <a:rPr lang="fr-FR" sz="1200" kern="1200" dirty="0">
                <a:solidFill>
                  <a:schemeClr val="tx1"/>
                </a:solidFill>
                <a:effectLst/>
                <a:latin typeface="+mn-lt"/>
                <a:ea typeface="+mn-ea"/>
                <a:cs typeface="+mn-cs"/>
              </a:rPr>
              <a:t>Le titulaire du BTS « Gestion des transports et logistique associée » contribue, par l’exercice de son métier, à la gestion des flux nationaux et internationaux de marchandises. </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Le titulaire du BTS « Gestion des transports et logistique associée » organise des opérations de transport et des prestations logistiques au niveau local, régional, national, européen et international. Il optimise les opérations dans un contexte de mondialisation des échanges, en tenant compte de la complémentarité des modes de transport et du développement durable. Il contribue à la mise en œuvre des décisions stratégiques et coordonne des opérations entre les différents services de l’entreprise, et avec les partenaires extérieurs. Dans ce cadre, il a vocation à manager et animer une équipe. Il maîtrise enfin les compétences de gestion qui lui permettrait de créer, de reprendre ou de développer une entreprise dans le secteur du transport de marchandises et de la logistique.</a:t>
            </a:r>
          </a:p>
          <a:p>
            <a:pPr algn="just"/>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t>2</a:t>
            </a:fld>
            <a:endParaRPr lang="fr-FR"/>
          </a:p>
        </p:txBody>
      </p:sp>
    </p:spTree>
    <p:extLst>
      <p:ext uri="{BB962C8B-B14F-4D97-AF65-F5344CB8AC3E}">
        <p14:creationId xmlns:p14="http://schemas.microsoft.com/office/powerpoint/2010/main" val="88815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t>3</a:t>
            </a:fld>
            <a:endParaRPr lang="fr-FR"/>
          </a:p>
        </p:txBody>
      </p:sp>
    </p:spTree>
    <p:extLst>
      <p:ext uri="{BB962C8B-B14F-4D97-AF65-F5344CB8AC3E}">
        <p14:creationId xmlns:p14="http://schemas.microsoft.com/office/powerpoint/2010/main" val="2233665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r>
              <a:rPr lang="fr-FR" sz="1200" kern="1200" dirty="0">
                <a:solidFill>
                  <a:schemeClr val="tx1"/>
                </a:solidFill>
                <a:effectLst/>
                <a:latin typeface="+mn-lt"/>
                <a:ea typeface="+mn-ea"/>
                <a:cs typeface="+mn-cs"/>
              </a:rPr>
              <a:t>La digitalisation de l’unité commerciale physique conduit à repenser l’organisation, l’assortiment effectif (vs. la disponibilité en ligne), l’agencement (avec notamment des zones de stockage, des espaces dédiés au </a:t>
            </a:r>
            <a:r>
              <a:rPr lang="fr-FR" sz="1200" i="1" kern="1200" dirty="0">
                <a:solidFill>
                  <a:schemeClr val="tx1"/>
                </a:solidFill>
                <a:effectLst/>
                <a:latin typeface="+mn-lt"/>
                <a:ea typeface="+mn-ea"/>
                <a:cs typeface="+mn-cs"/>
              </a:rPr>
              <a:t>click and </a:t>
            </a:r>
            <a:r>
              <a:rPr lang="fr-FR" sz="1200" i="1" kern="1200" dirty="0" err="1">
                <a:solidFill>
                  <a:schemeClr val="tx1"/>
                </a:solidFill>
                <a:effectLst/>
                <a:latin typeface="+mn-lt"/>
                <a:ea typeface="+mn-ea"/>
                <a:cs typeface="+mn-cs"/>
              </a:rPr>
              <a:t>collect</a:t>
            </a:r>
            <a:r>
              <a:rPr lang="fr-FR" sz="1200" i="1" kern="120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l’intégration d’outils digitaux), à réorganiser les rôles et les missions des personnels et à faire évoluer les pratiques managériales.</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Dans ce contexte les applications numériques utilisées au sein des points de vente par les clients et/ou l’équipe commerciale, contribuent à améliorer les performances, à enrichir l’offre, à générer du trafic et à optimiser l’expérience client.</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La digitalisation se traduit également par le développement de canaux de vente complémentaires permettant de faciliter, d’accompagner les parcours d’achat diversifiés des clients et d’enrichir leur expérience. Elle implique notamment l’utilisation d’outils de communication ciblant directement le client et des démarches commerciales exploitant les réseaux sociaux.</a:t>
            </a:r>
          </a:p>
          <a:p>
            <a:pPr algn="just"/>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t>4</a:t>
            </a:fld>
            <a:endParaRPr lang="fr-FR"/>
          </a:p>
        </p:txBody>
      </p:sp>
    </p:spTree>
    <p:extLst>
      <p:ext uri="{BB962C8B-B14F-4D97-AF65-F5344CB8AC3E}">
        <p14:creationId xmlns:p14="http://schemas.microsoft.com/office/powerpoint/2010/main" val="2323249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t>5</a:t>
            </a:fld>
            <a:endParaRPr lang="fr-FR"/>
          </a:p>
        </p:txBody>
      </p:sp>
    </p:spTree>
    <p:extLst>
      <p:ext uri="{BB962C8B-B14F-4D97-AF65-F5344CB8AC3E}">
        <p14:creationId xmlns:p14="http://schemas.microsoft.com/office/powerpoint/2010/main" val="1414678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FD2AA08-2759-4C7E-B155-901FE33AE44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C5312B98-631D-410E-B66C-8DDD023ACB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92C741FB-2E05-449A-9799-41A1FF5F23E9}"/>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50DFF6BD-54E4-4A7E-A9CF-64BB21899D0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7B49E3B-D759-44CC-99C6-68AE84C2497E}"/>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566871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9FA8298-C93F-4A2A-B4BF-019FD0E18BF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66C0A854-256D-45DA-BF50-FCF6CB30C3AA}"/>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E2E88F70-BFC0-4965-BBE0-B68771BD881E}"/>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CF8307DD-9013-4C50-82DE-0071DCC26C8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9DDAB0BD-78D3-4686-8AF0-BB33CA134E4F}"/>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1163382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0D972D19-3437-4E8B-8C0F-AD41951363A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3D61E2AC-2E98-47A9-9E2B-5D5BD6738187}"/>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3A9AB365-88A7-4EA7-B559-82B4308C8083}"/>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D441BB3E-433E-4DC0-919D-0558703352B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D2D82C54-54AF-4839-B783-E462CB4204B6}"/>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300291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2AF79E9-0254-4910-B678-F9AD63BFA69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C86D2241-38DB-40FA-8FDC-295392ABD520}"/>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352979B3-B1BE-4690-998D-AA8C52C14B1B}"/>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33F9445A-4F0E-4894-9283-6EF7071290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2B6B14FD-13A2-437C-BEF0-8189E93A90D2}"/>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118997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A902BB3-DB19-435B-8E2D-BC7AADCF8B8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16BFCC32-EE2C-4AF3-BC7A-E2EB5B8FA0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xmlns="" id="{684A9938-DFFB-4C7F-99D3-EDBA6B0EB037}"/>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ADE21971-434D-4595-8952-94F01FDB406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F0B6DC7F-46F0-4246-99B2-F3346C99F881}"/>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1149737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7C24A68-E790-48F8-9380-F2385B83E4A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ED5DA351-59DD-4948-BF74-2EA1B70BCCE8}"/>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7ABB9164-2F16-41FB-9447-28141812DB65}"/>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BE185116-7F6E-4C42-9192-3580C8293203}"/>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6" name="Espace réservé du pied de page 5">
            <a:extLst>
              <a:ext uri="{FF2B5EF4-FFF2-40B4-BE49-F238E27FC236}">
                <a16:creationId xmlns:a16="http://schemas.microsoft.com/office/drawing/2014/main" xmlns="" id="{410743E6-E5F6-4CA4-B678-67D7246F431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6B5F9A52-DD83-4683-B049-37E1847E9ED4}"/>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758042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546C2BA-BFBD-4C06-86FE-58684A70D20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10A4596D-83C8-47E1-AC30-D5B4F522EA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xmlns="" id="{719231D2-AF5F-4433-BC83-108DCF0B2B29}"/>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322552C2-5E0A-40C2-8C7C-D7CD28A159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xmlns="" id="{9F382EA4-CE76-40F0-9C82-FBAB762D51AD}"/>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0EF974DF-0E86-4509-8012-C8260DC7300E}"/>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8" name="Espace réservé du pied de page 7">
            <a:extLst>
              <a:ext uri="{FF2B5EF4-FFF2-40B4-BE49-F238E27FC236}">
                <a16:creationId xmlns:a16="http://schemas.microsoft.com/office/drawing/2014/main" xmlns="" id="{6FE71CC8-68A9-457E-8CBC-AC20AAA11E7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99EE7391-3D06-47BE-A6DA-0576251A522D}"/>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013139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8FAC814-DDD9-40BA-89C6-7D855BDD4FD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4A39E7FA-D856-442F-A839-62FE57C60903}"/>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4" name="Espace réservé du pied de page 3">
            <a:extLst>
              <a:ext uri="{FF2B5EF4-FFF2-40B4-BE49-F238E27FC236}">
                <a16:creationId xmlns:a16="http://schemas.microsoft.com/office/drawing/2014/main" xmlns="" id="{1EA50AA5-CECB-4B0E-92C4-6C775EFC6FB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03CC1558-9AE6-4875-9119-3A9F06837708}"/>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708606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9AFDA4A4-E30E-4BD6-BDE9-E359B8E313D6}"/>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3" name="Espace réservé du pied de page 2">
            <a:extLst>
              <a:ext uri="{FF2B5EF4-FFF2-40B4-BE49-F238E27FC236}">
                <a16:creationId xmlns:a16="http://schemas.microsoft.com/office/drawing/2014/main" xmlns="" id="{F0B08EE5-B3E9-4364-B145-87A08EFC3B7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1489D2C0-640B-476A-A746-C46C1B7D1DB8}"/>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1113463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98FF93D-87C4-4961-8D16-D538FC088A9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CB6C620A-6199-425A-B922-28B1B2AE66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89EFA2A4-DCB0-49CE-9DE0-CECFC8563A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891846AE-8F33-4109-B02D-8FFDAB58ACE3}"/>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6" name="Espace réservé du pied de page 5">
            <a:extLst>
              <a:ext uri="{FF2B5EF4-FFF2-40B4-BE49-F238E27FC236}">
                <a16:creationId xmlns:a16="http://schemas.microsoft.com/office/drawing/2014/main" xmlns="" id="{C404959F-83BC-42F1-84F8-9387EE7A68A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44486CDD-1BE5-4150-8CC7-08CA8648066B}"/>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3238510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9872BDC-6F61-4D81-A93D-5D3BCD2F67B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85F3D7CD-9639-4DDA-9517-1B152813FF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3D72FDF3-EBE3-4347-B9BC-57FCF05E58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B192CEB1-5A5B-4151-A75B-8E0DB12F89C0}"/>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6" name="Espace réservé du pied de page 5">
            <a:extLst>
              <a:ext uri="{FF2B5EF4-FFF2-40B4-BE49-F238E27FC236}">
                <a16:creationId xmlns:a16="http://schemas.microsoft.com/office/drawing/2014/main" xmlns="" id="{E2B21D68-89B3-4FA4-AB3F-E49CCEF4DB3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2AB959EA-9C2D-4BBB-A443-B5139FC9B4B3}"/>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785333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904CC2B3-305D-4727-A20D-C45BCA4D44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632F4EF2-D304-4336-A94B-20A0180977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9B5F0C9D-6758-4DB1-BF5E-1039480F96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2D8E7BAB-5CF0-4E6F-BC33-66C7834BC3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34F96BD3-91AE-46DD-AD22-95DD318BDD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41A886-D885-469D-8D26-D4AC2BDDB01B}" type="slidenum">
              <a:rPr lang="fr-FR" smtClean="0"/>
              <a:t>‹N°›</a:t>
            </a:fld>
            <a:endParaRPr lang="fr-FR"/>
          </a:p>
        </p:txBody>
      </p:sp>
    </p:spTree>
    <p:extLst>
      <p:ext uri="{BB962C8B-B14F-4D97-AF65-F5344CB8AC3E}">
        <p14:creationId xmlns:p14="http://schemas.microsoft.com/office/powerpoint/2010/main" val="9320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gif"/><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hyperlink" Target="comparaison-TPL-GTLA.xls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feuilletage-bts-gestion-des-transports-et-logistique-associee-N-18368-29985.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xmlns="" id="{4038CB10-1F5C-4D54-9DF7-12586DE5B0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7546" y="4572000"/>
            <a:ext cx="7058307" cy="1964266"/>
          </a:xfrm>
          <a:prstGeom prst="rect">
            <a:avLst/>
          </a:prstGeom>
          <a:solidFill>
            <a:srgbClr val="6475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xmlns="" id="{449580B4-2A14-417D-9C9D-253D90487556}"/>
              </a:ext>
            </a:extLst>
          </p:cNvPr>
          <p:cNvSpPr>
            <a:spLocks noGrp="1"/>
          </p:cNvSpPr>
          <p:nvPr>
            <p:ph type="ctrTitle"/>
          </p:nvPr>
        </p:nvSpPr>
        <p:spPr>
          <a:xfrm>
            <a:off x="524256" y="4767072"/>
            <a:ext cx="6594189" cy="1625210"/>
          </a:xfrm>
        </p:spPr>
        <p:txBody>
          <a:bodyPr vert="horz" lIns="91440" tIns="45720" rIns="91440" bIns="45720" rtlCol="0" anchor="ctr">
            <a:normAutofit/>
          </a:bodyPr>
          <a:lstStyle/>
          <a:p>
            <a:pPr algn="r"/>
            <a:r>
              <a:rPr lang="en-US" sz="4400">
                <a:solidFill>
                  <a:srgbClr val="FFFFFF"/>
                </a:solidFill>
              </a:rPr>
              <a:t>Gestion des Transports et Logistique Associée</a:t>
            </a:r>
          </a:p>
        </p:txBody>
      </p:sp>
      <p:pic>
        <p:nvPicPr>
          <p:cNvPr id="4" name="Image 3">
            <a:extLst>
              <a:ext uri="{FF2B5EF4-FFF2-40B4-BE49-F238E27FC236}">
                <a16:creationId xmlns:a16="http://schemas.microsoft.com/office/drawing/2014/main" xmlns="" id="{06905D72-FA0E-47E1-B95F-7C400351B048}"/>
              </a:ext>
            </a:extLst>
          </p:cNvPr>
          <p:cNvPicPr>
            <a:picLocks noChangeAspect="1"/>
          </p:cNvPicPr>
          <p:nvPr/>
        </p:nvPicPr>
        <p:blipFill rotWithShape="1">
          <a:blip r:embed="rId2"/>
          <a:srcRect l="11930"/>
          <a:stretch/>
        </p:blipFill>
        <p:spPr>
          <a:xfrm>
            <a:off x="327547" y="321733"/>
            <a:ext cx="7058306" cy="4107392"/>
          </a:xfrm>
          <a:prstGeom prst="rect">
            <a:avLst/>
          </a:prstGeom>
        </p:spPr>
      </p:pic>
      <p:sp>
        <p:nvSpPr>
          <p:cNvPr id="41" name="Rectangle 40">
            <a:extLst>
              <a:ext uri="{FF2B5EF4-FFF2-40B4-BE49-F238E27FC236}">
                <a16:creationId xmlns:a16="http://schemas.microsoft.com/office/drawing/2014/main" xmlns="" id="{73ED6512-6858-4552-B699-9A97FE9A4E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ous-titre 2">
            <a:extLst>
              <a:ext uri="{FF2B5EF4-FFF2-40B4-BE49-F238E27FC236}">
                <a16:creationId xmlns:a16="http://schemas.microsoft.com/office/drawing/2014/main" xmlns="" id="{6E88A0F5-6B4E-42A2-AF3C-F7056914DDD0}"/>
              </a:ext>
            </a:extLst>
          </p:cNvPr>
          <p:cNvSpPr>
            <a:spLocks noGrp="1"/>
          </p:cNvSpPr>
          <p:nvPr>
            <p:ph type="subTitle" idx="1"/>
          </p:nvPr>
        </p:nvSpPr>
        <p:spPr>
          <a:xfrm>
            <a:off x="8029319" y="917725"/>
            <a:ext cx="3424739" cy="4852362"/>
          </a:xfrm>
        </p:spPr>
        <p:txBody>
          <a:bodyPr vert="horz" lIns="91440" tIns="45720" rIns="91440" bIns="45720" rtlCol="0" anchor="ctr">
            <a:normAutofit/>
          </a:bodyPr>
          <a:lstStyle/>
          <a:p>
            <a:pPr marL="457200" indent="-228600" algn="l">
              <a:buFont typeface="Arial" panose="020B0604020202020204" pitchFamily="34" charset="0"/>
              <a:buChar char="•"/>
            </a:pPr>
            <a:r>
              <a:rPr lang="en-US" sz="2000">
                <a:solidFill>
                  <a:srgbClr val="FFFFFF"/>
                </a:solidFill>
              </a:rPr>
              <a:t>Blocs de compétences</a:t>
            </a:r>
          </a:p>
          <a:p>
            <a:pPr marL="457200" indent="-228600" algn="l">
              <a:buFont typeface="Arial" panose="020B0604020202020204" pitchFamily="34" charset="0"/>
              <a:buChar char="•"/>
            </a:pPr>
            <a:r>
              <a:rPr lang="en-US" sz="2000">
                <a:solidFill>
                  <a:srgbClr val="FFFFFF"/>
                </a:solidFill>
              </a:rPr>
              <a:t>Période en milieu professionnel</a:t>
            </a:r>
          </a:p>
          <a:p>
            <a:pPr marL="457200" indent="-228600" algn="l">
              <a:buFont typeface="Arial" panose="020B0604020202020204" pitchFamily="34" charset="0"/>
              <a:buChar char="•"/>
            </a:pPr>
            <a:r>
              <a:rPr lang="en-US" sz="2000">
                <a:solidFill>
                  <a:srgbClr val="FFFFFF"/>
                </a:solidFill>
              </a:rPr>
              <a:t>Référentiel de certification</a:t>
            </a:r>
          </a:p>
          <a:p>
            <a:pPr marL="457200" indent="-228600" algn="l">
              <a:buFont typeface="Arial" panose="020B0604020202020204" pitchFamily="34" charset="0"/>
              <a:buChar char="•"/>
            </a:pPr>
            <a:r>
              <a:rPr lang="en-US" sz="2000">
                <a:solidFill>
                  <a:srgbClr val="FFFFFF"/>
                </a:solidFill>
              </a:rPr>
              <a:t>Les services</a:t>
            </a:r>
          </a:p>
        </p:txBody>
      </p:sp>
    </p:spTree>
    <p:extLst>
      <p:ext uri="{BB962C8B-B14F-4D97-AF65-F5344CB8AC3E}">
        <p14:creationId xmlns:p14="http://schemas.microsoft.com/office/powerpoint/2010/main" val="1410215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9" name="Image 8" descr="Une image contenant bâtiment, ciel, conteneur de fret, extérieur&#10;&#10;Description générée avec un niveau de confiance très élevé">
            <a:extLst>
              <a:ext uri="{FF2B5EF4-FFF2-40B4-BE49-F238E27FC236}">
                <a16:creationId xmlns:a16="http://schemas.microsoft.com/office/drawing/2014/main" xmlns="" id="{CC4B3041-4B33-46E7-9FA8-AA97F4E9DE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1500"/>
            <a:ext cx="12192000" cy="5715000"/>
          </a:xfrm>
          <a:prstGeom prst="rect">
            <a:avLst/>
          </a:prstGeom>
        </p:spPr>
      </p:pic>
      <p:sp>
        <p:nvSpPr>
          <p:cNvPr id="2" name="Titre 1">
            <a:extLst>
              <a:ext uri="{FF2B5EF4-FFF2-40B4-BE49-F238E27FC236}">
                <a16:creationId xmlns:a16="http://schemas.microsoft.com/office/drawing/2014/main" xmlns="" id="{0AA24ACE-4E1C-4FA4-8B51-C72DC12AE5F4}"/>
              </a:ext>
            </a:extLst>
          </p:cNvPr>
          <p:cNvSpPr>
            <a:spLocks noGrp="1"/>
          </p:cNvSpPr>
          <p:nvPr>
            <p:ph type="title"/>
          </p:nvPr>
        </p:nvSpPr>
        <p:spPr>
          <a:xfrm>
            <a:off x="838200" y="-281860"/>
            <a:ext cx="10515600" cy="1325563"/>
          </a:xfrm>
        </p:spPr>
        <p:txBody>
          <a:bodyPr>
            <a:normAutofit/>
            <a:scene3d>
              <a:camera prst="orthographicFront"/>
              <a:lightRig rig="threePt" dir="t"/>
            </a:scene3d>
            <a:sp3d>
              <a:bevelB w="38100" h="38100"/>
            </a:sp3d>
          </a:bodyPr>
          <a:lstStyle/>
          <a:p>
            <a:pPr algn="ctr"/>
            <a:r>
              <a:rPr lang="fr-FR" sz="4800" b="1" dirty="0">
                <a:gradFill>
                  <a:gsLst>
                    <a:gs pos="0">
                      <a:schemeClr val="tx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rPr>
              <a:t>4 Blocs de compétences professionnelles</a:t>
            </a:r>
          </a:p>
        </p:txBody>
      </p:sp>
      <p:graphicFrame>
        <p:nvGraphicFramePr>
          <p:cNvPr id="4" name="Espace réservé du contenu 3">
            <a:extLst>
              <a:ext uri="{FF2B5EF4-FFF2-40B4-BE49-F238E27FC236}">
                <a16:creationId xmlns:a16="http://schemas.microsoft.com/office/drawing/2014/main" xmlns="" id="{891AFA29-AE4D-4B77-8F69-3A1920FF87A4}"/>
              </a:ext>
            </a:extLst>
          </p:cNvPr>
          <p:cNvGraphicFramePr>
            <a:graphicFrameLocks noGrp="1"/>
          </p:cNvGraphicFramePr>
          <p:nvPr>
            <p:ph idx="1"/>
            <p:extLst>
              <p:ext uri="{D42A27DB-BD31-4B8C-83A1-F6EECF244321}">
                <p14:modId xmlns:p14="http://schemas.microsoft.com/office/powerpoint/2010/main" val="2734569313"/>
              </p:ext>
            </p:extLst>
          </p:nvPr>
        </p:nvGraphicFramePr>
        <p:xfrm>
          <a:off x="2083443" y="1794077"/>
          <a:ext cx="7789762" cy="39006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Ellipse 4">
            <a:extLst>
              <a:ext uri="{FF2B5EF4-FFF2-40B4-BE49-F238E27FC236}">
                <a16:creationId xmlns:a16="http://schemas.microsoft.com/office/drawing/2014/main" xmlns="" id="{57A6F17A-911B-4190-B4EC-FF1356ED0F90}"/>
              </a:ext>
            </a:extLst>
          </p:cNvPr>
          <p:cNvSpPr/>
          <p:nvPr/>
        </p:nvSpPr>
        <p:spPr>
          <a:xfrm>
            <a:off x="138895" y="1435261"/>
            <a:ext cx="2453833" cy="1041721"/>
          </a:xfrm>
          <a:prstGeom prst="ellipse">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600" b="1" dirty="0"/>
              <a:t>Unité U4 </a:t>
            </a:r>
            <a:endParaRPr lang="fr-FR" sz="1600" dirty="0"/>
          </a:p>
        </p:txBody>
      </p:sp>
      <p:sp>
        <p:nvSpPr>
          <p:cNvPr id="6" name="Ellipse 5">
            <a:extLst>
              <a:ext uri="{FF2B5EF4-FFF2-40B4-BE49-F238E27FC236}">
                <a16:creationId xmlns:a16="http://schemas.microsoft.com/office/drawing/2014/main" xmlns="" id="{17EC2E74-AEA6-457C-8E7B-F92395722690}"/>
              </a:ext>
            </a:extLst>
          </p:cNvPr>
          <p:cNvSpPr/>
          <p:nvPr/>
        </p:nvSpPr>
        <p:spPr>
          <a:xfrm>
            <a:off x="9599272" y="5173884"/>
            <a:ext cx="2453833" cy="1041721"/>
          </a:xfrm>
          <a:prstGeom prst="ellipse">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b="1" dirty="0"/>
              <a:t>Unité U6</a:t>
            </a:r>
            <a:endParaRPr lang="fr-FR" sz="1200" b="1" dirty="0"/>
          </a:p>
        </p:txBody>
      </p:sp>
      <p:sp>
        <p:nvSpPr>
          <p:cNvPr id="7" name="Ellipse 6">
            <a:extLst>
              <a:ext uri="{FF2B5EF4-FFF2-40B4-BE49-F238E27FC236}">
                <a16:creationId xmlns:a16="http://schemas.microsoft.com/office/drawing/2014/main" xmlns="" id="{AA8F37BB-1ADC-486F-944D-26EC56462BD3}"/>
              </a:ext>
            </a:extLst>
          </p:cNvPr>
          <p:cNvSpPr/>
          <p:nvPr/>
        </p:nvSpPr>
        <p:spPr>
          <a:xfrm>
            <a:off x="138895" y="5173884"/>
            <a:ext cx="2453833" cy="1041721"/>
          </a:xfrm>
          <a:prstGeom prst="ellipse">
            <a:avLst/>
          </a:prstGeom>
          <a:solidFill>
            <a:srgbClr val="92D05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b="1" dirty="0"/>
              <a:t>Unité U 52</a:t>
            </a:r>
            <a:endParaRPr lang="fr-FR" dirty="0"/>
          </a:p>
        </p:txBody>
      </p:sp>
      <p:sp>
        <p:nvSpPr>
          <p:cNvPr id="8" name="Ellipse 7">
            <a:extLst>
              <a:ext uri="{FF2B5EF4-FFF2-40B4-BE49-F238E27FC236}">
                <a16:creationId xmlns:a16="http://schemas.microsoft.com/office/drawing/2014/main" xmlns="" id="{FE09B1B1-8A52-4EC4-BA19-74A2C5DE2681}"/>
              </a:ext>
            </a:extLst>
          </p:cNvPr>
          <p:cNvSpPr/>
          <p:nvPr/>
        </p:nvSpPr>
        <p:spPr>
          <a:xfrm>
            <a:off x="9556832" y="1273216"/>
            <a:ext cx="2453833" cy="1041721"/>
          </a:xfrm>
          <a:prstGeom prst="ellipse">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b="1" dirty="0"/>
              <a:t>Unité U 51</a:t>
            </a:r>
            <a:endParaRPr lang="fr-FR" sz="1200" b="1" dirty="0"/>
          </a:p>
        </p:txBody>
      </p:sp>
    </p:spTree>
    <p:extLst>
      <p:ext uri="{BB962C8B-B14F-4D97-AF65-F5344CB8AC3E}">
        <p14:creationId xmlns:p14="http://schemas.microsoft.com/office/powerpoint/2010/main" val="2687088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2BB1438-1740-4F0D-B347-2A2701E7C8CF}"/>
              </a:ext>
            </a:extLst>
          </p:cNvPr>
          <p:cNvSpPr>
            <a:spLocks noGrp="1"/>
          </p:cNvSpPr>
          <p:nvPr>
            <p:ph type="title"/>
          </p:nvPr>
        </p:nvSpPr>
        <p:spPr>
          <a:scene3d>
            <a:camera prst="orthographicFront"/>
            <a:lightRig rig="threePt" dir="t"/>
          </a:scene3d>
          <a:sp3d>
            <a:bevelB/>
          </a:sp3d>
        </p:spPr>
        <p:txBody>
          <a:bodyPr>
            <a:normAutofit/>
          </a:bodyPr>
          <a:lstStyle/>
          <a:p>
            <a:pPr algn="ctr"/>
            <a:r>
              <a:rPr lang="fr-FR" b="1" dirty="0">
                <a:gradFill>
                  <a:gsLst>
                    <a:gs pos="0">
                      <a:schemeClr val="tx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rPr>
              <a:t>Les blocs facultatifs</a:t>
            </a:r>
          </a:p>
        </p:txBody>
      </p:sp>
      <p:graphicFrame>
        <p:nvGraphicFramePr>
          <p:cNvPr id="5" name="Espace réservé du contenu 4">
            <a:extLst>
              <a:ext uri="{FF2B5EF4-FFF2-40B4-BE49-F238E27FC236}">
                <a16:creationId xmlns:a16="http://schemas.microsoft.com/office/drawing/2014/main" xmlns="" id="{41AADFA6-2DB6-44AC-8B77-770EE52059A6}"/>
              </a:ext>
            </a:extLst>
          </p:cNvPr>
          <p:cNvGraphicFramePr>
            <a:graphicFrameLocks noGrp="1"/>
          </p:cNvGraphicFramePr>
          <p:nvPr>
            <p:ph idx="1"/>
            <p:extLst>
              <p:ext uri="{D42A27DB-BD31-4B8C-83A1-F6EECF244321}">
                <p14:modId xmlns:p14="http://schemas.microsoft.com/office/powerpoint/2010/main" val="2214908954"/>
              </p:ext>
            </p:extLst>
          </p:nvPr>
        </p:nvGraphicFramePr>
        <p:xfrm>
          <a:off x="1115993" y="1484955"/>
          <a:ext cx="10784856" cy="5007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28076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ACC2FDF-5D96-4F5A-9288-1014B11FAA9A}"/>
              </a:ext>
            </a:extLst>
          </p:cNvPr>
          <p:cNvSpPr>
            <a:spLocks noGrp="1"/>
          </p:cNvSpPr>
          <p:nvPr>
            <p:ph type="title"/>
          </p:nvPr>
        </p:nvSpPr>
        <p:spPr>
          <a:xfrm>
            <a:off x="838199" y="0"/>
            <a:ext cx="10515600" cy="1325563"/>
          </a:xfrm>
        </p:spPr>
        <p:txBody>
          <a:bodyPr/>
          <a:lstStyle/>
          <a:p>
            <a:r>
              <a:rPr lang="fr-FR" dirty="0"/>
              <a:t>Principaux changements</a:t>
            </a:r>
          </a:p>
        </p:txBody>
      </p:sp>
      <p:sp>
        <p:nvSpPr>
          <p:cNvPr id="3" name="Espace réservé du contenu 2">
            <a:extLst>
              <a:ext uri="{FF2B5EF4-FFF2-40B4-BE49-F238E27FC236}">
                <a16:creationId xmlns:a16="http://schemas.microsoft.com/office/drawing/2014/main" xmlns="" id="{630C86AD-912E-4152-B998-1080C875FBAE}"/>
              </a:ext>
            </a:extLst>
          </p:cNvPr>
          <p:cNvSpPr>
            <a:spLocks noGrp="1"/>
          </p:cNvSpPr>
          <p:nvPr>
            <p:ph idx="1"/>
          </p:nvPr>
        </p:nvSpPr>
        <p:spPr>
          <a:xfrm>
            <a:off x="838199" y="914400"/>
            <a:ext cx="11158183" cy="5800299"/>
          </a:xfrm>
        </p:spPr>
        <p:txBody>
          <a:bodyPr>
            <a:normAutofit fontScale="62500" lnSpcReduction="20000"/>
          </a:bodyPr>
          <a:lstStyle/>
          <a:p>
            <a:pPr marL="742950" indent="-742950" algn="just">
              <a:buFont typeface="+mj-lt"/>
              <a:buAutoNum type="arabicPeriod"/>
            </a:pPr>
            <a:r>
              <a:rPr lang="fr-FR" sz="4000" b="1" dirty="0"/>
              <a:t>Quatre Pôles</a:t>
            </a:r>
            <a:r>
              <a:rPr lang="fr-FR" sz="4000" dirty="0"/>
              <a:t> d'activités professionnelles</a:t>
            </a:r>
          </a:p>
          <a:p>
            <a:pPr marL="742950" indent="-742950" algn="just">
              <a:buFont typeface="+mj-lt"/>
              <a:buAutoNum type="arabicPeriod"/>
            </a:pPr>
            <a:r>
              <a:rPr lang="fr-FR" sz="4000" dirty="0"/>
              <a:t>Renforcement du Pôle 3  : Analyse de la performance (Remplace la GRS ainsi qu'une partie du management d'équipe) avec une évaluation en </a:t>
            </a:r>
            <a:r>
              <a:rPr lang="fr-FR" sz="4000" b="1" dirty="0"/>
              <a:t>Ecrit ponctuel.</a:t>
            </a:r>
            <a:r>
              <a:rPr lang="fr-FR" sz="4000" dirty="0"/>
              <a:t> Epreuve qui risque d’être difficile pour l'ensemble de nos étudiants.</a:t>
            </a:r>
            <a:br>
              <a:rPr lang="fr-FR" sz="4000" dirty="0"/>
            </a:br>
            <a:endParaRPr lang="fr-FR" sz="4000" dirty="0"/>
          </a:p>
          <a:p>
            <a:pPr marL="742950" indent="-742950" algn="just">
              <a:buFont typeface="+mj-lt"/>
              <a:buAutoNum type="arabicPeriod"/>
            </a:pPr>
            <a:r>
              <a:rPr lang="fr-FR" sz="4000" b="1" dirty="0"/>
              <a:t>Dissolution</a:t>
            </a:r>
            <a:r>
              <a:rPr lang="fr-FR" sz="4000" dirty="0"/>
              <a:t> du management d'équipe dans les 4 pôles d'activités. Il n'y a plus d'enseignement à part (Ex UF 52). Plus de cas cadre et donc de CCF E52</a:t>
            </a:r>
            <a:br>
              <a:rPr lang="fr-FR" sz="4000" dirty="0"/>
            </a:br>
            <a:endParaRPr lang="fr-FR" sz="4000" dirty="0"/>
          </a:p>
          <a:p>
            <a:pPr marL="742950" indent="-742950" algn="just">
              <a:buFont typeface="+mj-lt"/>
              <a:buAutoNum type="arabicPeriod"/>
            </a:pPr>
            <a:r>
              <a:rPr lang="fr-FR" sz="4000" dirty="0"/>
              <a:t>Intégration dans le pôle 4 de la </a:t>
            </a:r>
            <a:r>
              <a:rPr lang="fr-FR" sz="4000" b="1" dirty="0"/>
              <a:t>gestion de projet</a:t>
            </a:r>
            <a:r>
              <a:rPr lang="fr-FR" sz="4000" dirty="0"/>
              <a:t> avec un </a:t>
            </a:r>
            <a:r>
              <a:rPr lang="fr-FR" sz="4000" dirty="0" err="1"/>
              <a:t>co</a:t>
            </a:r>
            <a:r>
              <a:rPr lang="fr-FR" sz="4000" dirty="0"/>
              <a:t>-enseignement</a:t>
            </a:r>
          </a:p>
          <a:p>
            <a:pPr marL="742950" indent="-742950" algn="just">
              <a:buFont typeface="+mj-lt"/>
              <a:buAutoNum type="arabicPeriod"/>
            </a:pPr>
            <a:r>
              <a:rPr lang="fr-FR" sz="4000" dirty="0"/>
              <a:t>Diminution des heures de droit/éco  (de 6h à 4 h) : repris dans les  matières professionnelles dans "Culture économique juridique et managériale appliquée au OTPL".</a:t>
            </a:r>
          </a:p>
          <a:p>
            <a:pPr marL="742950" indent="-742950" algn="just">
              <a:buFont typeface="+mj-lt"/>
              <a:buAutoNum type="arabicPeriod"/>
            </a:pPr>
            <a:r>
              <a:rPr lang="fr-FR" sz="4000" dirty="0"/>
              <a:t>Intégration de module d'enseignement facultatif notamment d'approfondissement</a:t>
            </a:r>
            <a:br>
              <a:rPr lang="fr-FR" sz="4000" dirty="0"/>
            </a:br>
            <a:endParaRPr lang="fr-FR" sz="4000" dirty="0"/>
          </a:p>
          <a:p>
            <a:pPr marL="742950" indent="-742950" algn="just">
              <a:buFont typeface="+mj-lt"/>
              <a:buAutoNum type="arabicPeriod"/>
            </a:pPr>
            <a:r>
              <a:rPr lang="fr-FR" sz="4000" dirty="0"/>
              <a:t>Renforcement des évaluation en écrit ponctuel face au CCF.  </a:t>
            </a:r>
          </a:p>
          <a:p>
            <a:pPr marL="742950" indent="-742950" algn="just">
              <a:buFont typeface="+mj-lt"/>
              <a:buAutoNum type="arabicPeriod"/>
            </a:pPr>
            <a:r>
              <a:rPr lang="fr-FR" sz="4000" dirty="0">
                <a:hlinkClick r:id="rId3" action="ppaction://hlinkfile"/>
              </a:rPr>
              <a:t>Voir le comparatif des services</a:t>
            </a:r>
            <a:endParaRPr lang="fr-FR" sz="4000" dirty="0"/>
          </a:p>
        </p:txBody>
      </p:sp>
    </p:spTree>
    <p:extLst>
      <p:ext uri="{BB962C8B-B14F-4D97-AF65-F5344CB8AC3E}">
        <p14:creationId xmlns:p14="http://schemas.microsoft.com/office/powerpoint/2010/main" val="3278860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DCDF739-CA5B-4577-A0A8-CF9E5A3A2ECE}"/>
              </a:ext>
            </a:extLst>
          </p:cNvPr>
          <p:cNvSpPr>
            <a:spLocks noGrp="1"/>
          </p:cNvSpPr>
          <p:nvPr>
            <p:ph type="title"/>
          </p:nvPr>
        </p:nvSpPr>
        <p:spPr/>
        <p:txBody>
          <a:bodyPr/>
          <a:lstStyle/>
          <a:p>
            <a:r>
              <a:rPr lang="fr-FR" dirty="0"/>
              <a:t>Les explications de l’inspecteur général</a:t>
            </a:r>
          </a:p>
        </p:txBody>
      </p:sp>
      <p:sp>
        <p:nvSpPr>
          <p:cNvPr id="3" name="Espace réservé du contenu 2">
            <a:extLst>
              <a:ext uri="{FF2B5EF4-FFF2-40B4-BE49-F238E27FC236}">
                <a16:creationId xmlns:a16="http://schemas.microsoft.com/office/drawing/2014/main" xmlns="" id="{EDF94194-F38A-4DA9-8E9C-9AFF33EDDE8E}"/>
              </a:ext>
            </a:extLst>
          </p:cNvPr>
          <p:cNvSpPr>
            <a:spLocks noGrp="1"/>
          </p:cNvSpPr>
          <p:nvPr>
            <p:ph idx="1"/>
          </p:nvPr>
        </p:nvSpPr>
        <p:spPr>
          <a:xfrm>
            <a:off x="838200" y="1825625"/>
            <a:ext cx="10515600" cy="1436190"/>
          </a:xfrm>
        </p:spPr>
        <p:txBody>
          <a:bodyPr/>
          <a:lstStyle/>
          <a:p>
            <a:pPr algn="ctr"/>
            <a:r>
              <a:rPr lang="fr-FR" dirty="0">
                <a:hlinkClick r:id="rId3" action="ppaction://hlinkfile"/>
              </a:rPr>
              <a:t>Voir le document extrait de la revue économie et management d’octobre 2018</a:t>
            </a:r>
            <a:endParaRPr lang="fr-FR" dirty="0"/>
          </a:p>
        </p:txBody>
      </p:sp>
    </p:spTree>
    <p:extLst>
      <p:ext uri="{BB962C8B-B14F-4D97-AF65-F5344CB8AC3E}">
        <p14:creationId xmlns:p14="http://schemas.microsoft.com/office/powerpoint/2010/main" val="271273268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672</TotalTime>
  <Words>151</Words>
  <Application>Microsoft Office PowerPoint</Application>
  <PresentationFormat>Grand écran</PresentationFormat>
  <Paragraphs>44</Paragraphs>
  <Slides>5</Slides>
  <Notes>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Arial</vt:lpstr>
      <vt:lpstr>Calibri</vt:lpstr>
      <vt:lpstr>Calibri Light</vt:lpstr>
      <vt:lpstr>Thème Office</vt:lpstr>
      <vt:lpstr>Gestion des Transports et Logistique Associée</vt:lpstr>
      <vt:lpstr>4 Blocs de compétences professionnelles</vt:lpstr>
      <vt:lpstr>Les blocs facultatifs</vt:lpstr>
      <vt:lpstr>Principaux changements</vt:lpstr>
      <vt:lpstr>Les explications de l’inspecteur général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Gestion des Transports et Logistique Associée</dc:title>
  <dc:creator>paul HELLWIG</dc:creator>
  <cp:lastModifiedBy>Utilisateur</cp:lastModifiedBy>
  <cp:revision>13</cp:revision>
  <dcterms:created xsi:type="dcterms:W3CDTF">2018-11-01T10:28:29Z</dcterms:created>
  <dcterms:modified xsi:type="dcterms:W3CDTF">2018-11-10T07:20:38Z</dcterms:modified>
</cp:coreProperties>
</file>